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31"/>
  </p:notesMasterIdLst>
  <p:handoutMasterIdLst>
    <p:handoutMasterId r:id="rId32"/>
  </p:handoutMasterIdLst>
  <p:sldIdLst>
    <p:sldId id="3150" r:id="rId2"/>
    <p:sldId id="3147" r:id="rId3"/>
    <p:sldId id="1772" r:id="rId4"/>
    <p:sldId id="3230" r:id="rId5"/>
    <p:sldId id="2429" r:id="rId6"/>
    <p:sldId id="2430" r:id="rId7"/>
    <p:sldId id="2426" r:id="rId8"/>
    <p:sldId id="3258" r:id="rId9"/>
    <p:sldId id="2421" r:id="rId10"/>
    <p:sldId id="1520" r:id="rId11"/>
    <p:sldId id="1507" r:id="rId12"/>
    <p:sldId id="1586" r:id="rId13"/>
    <p:sldId id="1390" r:id="rId14"/>
    <p:sldId id="1402" r:id="rId15"/>
    <p:sldId id="1388" r:id="rId16"/>
    <p:sldId id="2978" r:id="rId17"/>
    <p:sldId id="2487" r:id="rId18"/>
    <p:sldId id="3259" r:id="rId19"/>
    <p:sldId id="1519" r:id="rId20"/>
    <p:sldId id="3256" r:id="rId21"/>
    <p:sldId id="3257" r:id="rId22"/>
    <p:sldId id="2847" r:id="rId23"/>
    <p:sldId id="3255" r:id="rId24"/>
    <p:sldId id="2435" r:id="rId25"/>
    <p:sldId id="1491" r:id="rId26"/>
    <p:sldId id="2446" r:id="rId27"/>
    <p:sldId id="3149" r:id="rId28"/>
    <p:sldId id="1814" r:id="rId29"/>
    <p:sldId id="2449" r:id="rId30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00080"/>
    <a:srgbClr val="31534C"/>
    <a:srgbClr val="4B0082"/>
    <a:srgbClr val="2084D9"/>
    <a:srgbClr val="1E00AA"/>
    <a:srgbClr val="B7B1A9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007" autoAdjust="0"/>
  </p:normalViewPr>
  <p:slideViewPr>
    <p:cSldViewPr>
      <p:cViewPr varScale="1">
        <p:scale>
          <a:sx n="69" d="100"/>
          <a:sy n="69" d="100"/>
        </p:scale>
        <p:origin x="1085" y="5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8/2/2025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8/2/2025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3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2A13652-1465-4637-AEDD-F55C7DDEEB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875420E-2126-48D7-B94A-5F8F27AD8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0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Connect the specific goal with each system or dimension. May include sone detail of each dimension, but we will elaborate them further as we proceed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1306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/>
              <a:t>अनुसरण = पीछे पीछे चलना, जैसे भाषा सीखना</a:t>
            </a:r>
          </a:p>
          <a:p>
            <a:r>
              <a:rPr lang="hi-IN"/>
              <a:t>अनुकरण = अपने से भी कुछ करने में जोड़ना, जैसे साइकिल चलाना सीखना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544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1B43A9A-7A97-4A87-9018-457BE97695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7BE69DC-D45A-4F6D-92E3-E343DC9D78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DAF18B1-B397-448A-96A7-A78977A3D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909A588-9AA6-473E-92A8-49C276EBF7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82A13652-1465-4637-AEDD-F55C7DDEEB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875420E-2126-48D7-B94A-5F8F27AD8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486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en-US" dirty="0"/>
              <a:t>Key point is that we will explore society = families </a:t>
            </a:r>
            <a:r>
              <a:rPr lang="en-US" dirty="0">
                <a:latin typeface="Arial" charset="0"/>
                <a:cs typeface="Arial" charset="0"/>
              </a:rPr>
              <a:t>living together, in a relationship of mutual fulfillment and making effort for a common human goal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147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i-IN" altLang="en-US" dirty="0"/>
              <a:t>समाज	= मानव का सम्पूर्ण प्रकृति के साथ परस्पर-पूरकता पूर्वक जीने का स्वरुप</a:t>
            </a:r>
            <a:endParaRPr lang="en-IN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N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i-IN" altLang="en-US" dirty="0">
                <a:ea typeface="Mangal" panose="00000400000000000000" pitchFamily="2"/>
              </a:rPr>
              <a:t>सार्वभौम मानवीय व्यवस्था का स्वरुप </a:t>
            </a:r>
            <a:endParaRPr lang="en-IN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N" altLang="en-US" dirty="0"/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hi-IN" altLang="en-US" dirty="0"/>
              <a:t>मानव का प्रकृति की चारो अवस्थाओं के साथ परस्पर-पूरकता पूर्वक जीने का स्वरुप</a:t>
            </a: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hi-IN" altLang="en-US" dirty="0"/>
              <a:t>कार्यक्रम-</a:t>
            </a: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endParaRPr lang="hi-IN" altLang="en-US" dirty="0"/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hi-IN" altLang="en-US" dirty="0"/>
              <a:t>शिक्षा संस्कार-		जीवन में ज्ञान, समाधान सुनिश्चित करने हेतु</a:t>
            </a: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hi-IN" altLang="en-US" dirty="0"/>
              <a:t>स्वास्थ्य संयम-		शरीर के स्वास्थ्य &amp; तदनुकुल आहार,विहार की समझ हेतु</a:t>
            </a: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hi-IN" altLang="en-US" dirty="0"/>
              <a:t>उत्पादन-कार्य		शरीर के पोषण, संरक्षण (स्वास्थ्य के अर्थ में) एवं</a:t>
            </a: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hi-IN" altLang="en-US" dirty="0"/>
              <a:t>विनिमय-कोष		सदुपयोग के लिये आवश्यक सुविधा की प्राप्ति हेतु</a:t>
            </a: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hi-IN" altLang="en-US" dirty="0"/>
              <a:t>न्याय-सुरक्षा-		मानव का प्रकृति समग्र के साथ पूरकता के निर्वाह हेतु</a:t>
            </a: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endParaRPr lang="hi-IN" altLang="en-US" dirty="0"/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hi-IN" altLang="en-US" dirty="0"/>
              <a:t>अतः-	मन (जीवन), तन (शरीर), धन (सुविधा) का संवर्धन, संरक्षण, सदुपयोग</a:t>
            </a:r>
            <a:endParaRPr lang="en-IN" altLang="en-US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44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  <a:p>
            <a:pPr marL="228600" indent="-228600">
              <a:buAutoNum type="arabicPeriod"/>
            </a:pPr>
            <a:r>
              <a:rPr lang="en-US" dirty="0"/>
              <a:t>Proposal of these 4 human goals – are these naturally acceptable, then ask the other questions</a:t>
            </a:r>
          </a:p>
          <a:p>
            <a:pPr marL="228600" indent="-228600">
              <a:buAutoNum type="arabicPeriod"/>
            </a:pPr>
            <a:r>
              <a:rPr lang="en-US" dirty="0"/>
              <a:t>Ask the last </a:t>
            </a:r>
            <a:r>
              <a:rPr lang="en-US" dirty="0" err="1"/>
              <a:t>qs</a:t>
            </a:r>
            <a:r>
              <a:rPr lang="en-US"/>
              <a:t>. about </a:t>
            </a:r>
            <a:r>
              <a:rPr lang="en-US" dirty="0"/>
              <a:t>the sequence in which these goals can be fulfilled – spend some time on the sequence</a:t>
            </a:r>
          </a:p>
          <a:p>
            <a:pPr marL="228600" indent="-2286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48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 is that most of the problems we see around us are due to lack of clarity of human goal. </a:t>
            </a:r>
          </a:p>
          <a:p>
            <a:endParaRPr lang="en-US" dirty="0"/>
          </a:p>
          <a:p>
            <a:r>
              <a:rPr lang="en-US" dirty="0"/>
              <a:t>We don’t have to harp on the specific problems - Let participants explore the current state. </a:t>
            </a:r>
          </a:p>
          <a:p>
            <a:r>
              <a:rPr lang="en-US" dirty="0"/>
              <a:t>Don’t spend too much time on this slide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669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Introduce the 5 sets of systems or dimensions briefly – we will detail them as we proceed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996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Connect the specific goal with each system or dimension. May include sone detail of each dimension, but we will elaborate them further as we proceed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762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hi-IN" altLang="en-US" dirty="0"/>
              <a:t>लक्ष्य तक पहुँचने के लिए -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hi-IN" altLang="en-US" dirty="0"/>
              <a:t>- सुविधा की आवश्यकता की पहचान 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hi-IN" altLang="en-US" dirty="0"/>
              <a:t>- आवश्यक सुविधा की पूर्ति के लिए एक से अधिक विधा में स्किल विकसित करना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hi-IN" altLang="en-US" dirty="0"/>
              <a:t>- अपने से कम और अपने से अधिक योग्य के साथ हार्मोनी में जीने की योग्यता विकसित करना 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hi-IN" altLang="en-US" dirty="0"/>
              <a:t>- अपने सभी छोटे-बड़े फैसले व्यवस्था के अर्थ में ले पाने की योग्यता विकसित करना </a:t>
            </a:r>
          </a:p>
          <a:p>
            <a:pPr>
              <a:buFontTx/>
              <a:buChar char="-"/>
            </a:pPr>
            <a:r>
              <a:rPr lang="hi-IN" altLang="en-US" dirty="0"/>
              <a:t>स्वास्थ्य को सुनिश्चित कर पाने की योग्यता </a:t>
            </a:r>
            <a:endParaRPr lang="en-IN" alt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524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3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7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ctr"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2CC8FB13-768A-4313-9261-CE10935D41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9400" y="5181600"/>
            <a:ext cx="9067800" cy="66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Mangal" panose="00000400000000000000" pitchFamily="2"/>
              </a:rPr>
              <a:t>Prepared by NC-UHV, AICTE in collaboration with UHV Foundation</a:t>
            </a:r>
          </a:p>
          <a:p>
            <a:pPr algn="ctr"/>
            <a:r>
              <a:rPr lang="en-IN" altLang="en-US" dirty="0">
                <a:solidFill>
                  <a:srgbClr val="FFFF00"/>
                </a:solidFill>
                <a:ea typeface="Calibri" panose="020F0502020204030204" pitchFamily="34" charset="0"/>
                <a:cs typeface="Chaparral Pro"/>
              </a:rPr>
              <a:t>All Rights Reserved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76212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307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2"/>
            <a:ext cx="2786062" cy="369887"/>
            <a:chOff x="109537" y="6564867"/>
            <a:chExt cx="27860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7"/>
              <a:ext cx="19812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Foundation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7" r:id="rId2"/>
    <p:sldLayoutId id="2147490830" r:id="rId3"/>
    <p:sldLayoutId id="2147490829" r:id="rId4"/>
    <p:sldLayoutId id="2147490834" r:id="rId5"/>
    <p:sldLayoutId id="2147490833" r:id="rId6"/>
    <p:sldLayoutId id="2147490836" r:id="rId7"/>
    <p:sldLayoutId id="2147490835" r:id="rId8"/>
    <p:sldLayoutId id="2147490838" r:id="rId9"/>
    <p:sldLayoutId id="2147490839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B30632-9245-46FC-9658-6FF1B5C9B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900488"/>
            <a:ext cx="11049000" cy="369332"/>
          </a:xfrm>
        </p:spPr>
        <p:txBody>
          <a:bodyPr/>
          <a:lstStyle/>
          <a:p>
            <a:r>
              <a:rPr lang="en-US" dirty="0"/>
              <a:t>Contributing towards fulfilment of a common human goal in the society (institution… state… nation… world)</a:t>
            </a:r>
          </a:p>
        </p:txBody>
      </p:sp>
      <p:sp>
        <p:nvSpPr>
          <p:cNvPr id="3074" name="Title 10">
            <a:extLst>
              <a:ext uri="{FF2B5EF4-FFF2-40B4-BE49-F238E27FC236}">
                <a16:creationId xmlns:a16="http://schemas.microsoft.com/office/drawing/2014/main" id="{7D9EBCD0-1B1C-4930-95B6-18DEE66E6A9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39642" indent="-539642" algn="ctr"/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Session 12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Understanding Role in Society</a:t>
            </a:r>
          </a:p>
        </p:txBody>
      </p:sp>
    </p:spTree>
    <p:extLst>
      <p:ext uri="{BB962C8B-B14F-4D97-AF65-F5344CB8AC3E}">
        <p14:creationId xmlns:p14="http://schemas.microsoft.com/office/powerpoint/2010/main" val="14383293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382463A-2CD1-41D6-B8D7-0FED7EC5AD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Harmony in the Society (</a:t>
            </a:r>
            <a:r>
              <a:rPr lang="en-US" altLang="en-US" sz="2800">
                <a:latin typeface="Kruti Dev 010" pitchFamily="2" charset="0"/>
              </a:rPr>
              <a:t>lekt esa O;oLFkk</a:t>
            </a:r>
            <a:r>
              <a:rPr lang="en-US" altLang="en-US"/>
              <a:t>)</a:t>
            </a:r>
            <a:endParaRPr lang="en-IN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98D28BFC-4A2F-4E7C-9287-18C665171B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 b="1"/>
              <a:t>Human Goal</a:t>
            </a:r>
            <a:r>
              <a:rPr lang="en-GB" altLang="en-US" b="1"/>
              <a:t> (</a:t>
            </a:r>
            <a:r>
              <a:rPr lang="en-GB" altLang="en-US" sz="2800">
                <a:latin typeface="Kruti Dev 010" pitchFamily="2" charset="0"/>
              </a:rPr>
              <a:t>ekuo y{;</a:t>
            </a:r>
            <a:r>
              <a:rPr lang="en-GB" altLang="en-US" b="1"/>
              <a:t>)</a:t>
            </a:r>
            <a:endParaRPr lang="en-IN"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 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Are all 4 required, desirable or we can leave something out?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If all 4 are achieved, would anything else be required?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Are we working for all 4? In the family? In the society?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What would be the sequence and priority of effort on these goals?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4DD8F70-1147-4275-8922-7BA7CE4419C8}"/>
              </a:ext>
            </a:extLst>
          </p:cNvPr>
          <p:cNvSpPr/>
          <p:nvPr/>
        </p:nvSpPr>
        <p:spPr bwMode="auto">
          <a:xfrm>
            <a:off x="2439988" y="2686050"/>
            <a:ext cx="506412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3DA817-EA68-4A4C-9A27-E19ABF73EA01}"/>
              </a:ext>
            </a:extLst>
          </p:cNvPr>
          <p:cNvSpPr/>
          <p:nvPr/>
        </p:nvSpPr>
        <p:spPr bwMode="auto">
          <a:xfrm>
            <a:off x="48768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87FD290A-2233-4828-B0B1-EE92E68464FF}"/>
              </a:ext>
            </a:extLst>
          </p:cNvPr>
          <p:cNvSpPr/>
          <p:nvPr/>
        </p:nvSpPr>
        <p:spPr bwMode="auto">
          <a:xfrm>
            <a:off x="72390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D0B32E33-A581-4EEB-98D6-59B8903A51DB}"/>
              </a:ext>
            </a:extLst>
          </p:cNvPr>
          <p:cNvSpPr/>
          <p:nvPr/>
        </p:nvSpPr>
        <p:spPr bwMode="auto">
          <a:xfrm>
            <a:off x="93726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9226B0-815E-4C79-92D7-FE724644F041}"/>
              </a:ext>
            </a:extLst>
          </p:cNvPr>
          <p:cNvCxnSpPr>
            <a:stCxn id="26" idx="6"/>
            <a:endCxn id="27" idx="2"/>
          </p:cNvCxnSpPr>
          <p:nvPr/>
        </p:nvCxnSpPr>
        <p:spPr bwMode="auto">
          <a:xfrm>
            <a:off x="2946400" y="2981325"/>
            <a:ext cx="1930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1F070F0-5419-45D6-B592-4D3E711CCBD6}"/>
              </a:ext>
            </a:extLst>
          </p:cNvPr>
          <p:cNvCxnSpPr/>
          <p:nvPr/>
        </p:nvCxnSpPr>
        <p:spPr bwMode="auto">
          <a:xfrm>
            <a:off x="2928938" y="3124200"/>
            <a:ext cx="43862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11F162-6A73-4569-BBDC-B80315E71885}"/>
              </a:ext>
            </a:extLst>
          </p:cNvPr>
          <p:cNvCxnSpPr>
            <a:endCxn id="29" idx="4"/>
          </p:cNvCxnSpPr>
          <p:nvPr/>
        </p:nvCxnSpPr>
        <p:spPr bwMode="auto">
          <a:xfrm>
            <a:off x="2928938" y="3276600"/>
            <a:ext cx="66976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7" name="Group 29">
            <a:extLst>
              <a:ext uri="{FF2B5EF4-FFF2-40B4-BE49-F238E27FC236}">
                <a16:creationId xmlns:a16="http://schemas.microsoft.com/office/drawing/2014/main" id="{D6ADAB4B-4CE9-46B3-9032-F1E3CDA88885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162050"/>
            <a:ext cx="2379662" cy="1379538"/>
            <a:chOff x="1620" y="990600"/>
            <a:chExt cx="2380035" cy="1379387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D0DF47BD-24D7-4F27-B31A-047B7CC42436}"/>
                </a:ext>
              </a:extLst>
            </p:cNvPr>
            <p:cNvSpPr/>
            <p:nvPr/>
          </p:nvSpPr>
          <p:spPr>
            <a:xfrm>
              <a:off x="1086052" y="1676325"/>
              <a:ext cx="152424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24602" name="TextBox 17">
              <a:extLst>
                <a:ext uri="{FF2B5EF4-FFF2-40B4-BE49-F238E27FC236}">
                  <a16:creationId xmlns:a16="http://schemas.microsoft.com/office/drawing/2014/main" id="{8D9423BB-2621-4EDF-91AE-30D82AD86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990600"/>
              <a:ext cx="2362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IN" altLang="en-US">
                  <a:cs typeface="Arial" panose="020B0604020202020204" pitchFamily="34" charset="0"/>
                </a:rPr>
                <a:t>Right Understanding &amp; Right Feeling</a:t>
              </a:r>
            </a:p>
          </p:txBody>
        </p:sp>
        <p:sp>
          <p:nvSpPr>
            <p:cNvPr id="24603" name="TextBox 18">
              <a:extLst>
                <a:ext uri="{FF2B5EF4-FFF2-40B4-BE49-F238E27FC236}">
                  <a16:creationId xmlns:a16="http://schemas.microsoft.com/office/drawing/2014/main" id="{4B785B23-33A9-4130-BBD8-D9F2D106E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000655"/>
              <a:ext cx="2362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Individual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24588" name="Group 31">
            <a:extLst>
              <a:ext uri="{FF2B5EF4-FFF2-40B4-BE49-F238E27FC236}">
                <a16:creationId xmlns:a16="http://schemas.microsoft.com/office/drawing/2014/main" id="{1C94FD44-8CB3-42EF-8501-938D88F55160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1162050"/>
            <a:ext cx="2038350" cy="1379538"/>
            <a:chOff x="2610255" y="990600"/>
            <a:chExt cx="2037945" cy="1379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68E21C73-0FF8-48FF-BE58-7A91F83ADB8D}"/>
                </a:ext>
              </a:extLst>
            </p:cNvPr>
            <p:cNvSpPr/>
            <p:nvPr/>
          </p:nvSpPr>
          <p:spPr>
            <a:xfrm>
              <a:off x="3524473" y="1676325"/>
              <a:ext cx="152370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24599" name="TextBox 19">
              <a:extLst>
                <a:ext uri="{FF2B5EF4-FFF2-40B4-BE49-F238E27FC236}">
                  <a16:creationId xmlns:a16="http://schemas.microsoft.com/office/drawing/2014/main" id="{7840DC2E-A63C-4051-9D51-CB1B9A578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545" y="990600"/>
              <a:ext cx="2000655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cs typeface="Arial" panose="020B0604020202020204" pitchFamily="34" charset="0"/>
                </a:rPr>
                <a:t>Prosperity</a:t>
              </a:r>
            </a:p>
            <a:p>
              <a:pPr eaLnBrk="1" hangingPunct="1"/>
              <a:endParaRPr lang="en-IN" altLang="en-US" dirty="0">
                <a:cs typeface="Arial" panose="020B0604020202020204" pitchFamily="34" charset="0"/>
              </a:endParaRPr>
            </a:p>
          </p:txBody>
        </p:sp>
        <p:sp>
          <p:nvSpPr>
            <p:cNvPr id="24600" name="TextBox 20">
              <a:extLst>
                <a:ext uri="{FF2B5EF4-FFF2-40B4-BE49-F238E27FC236}">
                  <a16:creationId xmlns:a16="http://schemas.microsoft.com/office/drawing/2014/main" id="{5EE522C3-7893-494E-9193-EF62C3FF7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255" y="2000655"/>
              <a:ext cx="2000655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Family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24589" name="Group 33">
            <a:extLst>
              <a:ext uri="{FF2B5EF4-FFF2-40B4-BE49-F238E27FC236}">
                <a16:creationId xmlns:a16="http://schemas.microsoft.com/office/drawing/2014/main" id="{BCA13DCA-D74A-4705-975F-06636F0F693A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1162050"/>
            <a:ext cx="1998662" cy="1379538"/>
            <a:chOff x="4935165" y="990600"/>
            <a:chExt cx="1999035" cy="1379387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456D4ABC-687E-4C94-B368-26E99DCE13EA}"/>
                </a:ext>
              </a:extLst>
            </p:cNvPr>
            <p:cNvSpPr/>
            <p:nvPr/>
          </p:nvSpPr>
          <p:spPr>
            <a:xfrm>
              <a:off x="5867201" y="1676325"/>
              <a:ext cx="152428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24596" name="TextBox 21">
              <a:extLst>
                <a:ext uri="{FF2B5EF4-FFF2-40B4-BE49-F238E27FC236}">
                  <a16:creationId xmlns:a16="http://schemas.microsoft.com/office/drawing/2014/main" id="{91C35A32-50A9-4B2C-9BB7-C4BC31E7E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990600"/>
              <a:ext cx="1981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Fearlessness</a:t>
              </a:r>
            </a:p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(Trust)</a:t>
              </a:r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24597" name="TextBox 22">
              <a:extLst>
                <a:ext uri="{FF2B5EF4-FFF2-40B4-BE49-F238E27FC236}">
                  <a16:creationId xmlns:a16="http://schemas.microsoft.com/office/drawing/2014/main" id="{357AE969-5896-4CDA-8F2E-7A01D7659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165" y="2000655"/>
              <a:ext cx="1981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Society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24590" name="Group 34">
            <a:extLst>
              <a:ext uri="{FF2B5EF4-FFF2-40B4-BE49-F238E27FC236}">
                <a16:creationId xmlns:a16="http://schemas.microsoft.com/office/drawing/2014/main" id="{A229D91A-8EDD-48CB-A708-9B0C31435DA8}"/>
              </a:ext>
            </a:extLst>
          </p:cNvPr>
          <p:cNvGrpSpPr>
            <a:grpSpLocks/>
          </p:cNvGrpSpPr>
          <p:nvPr/>
        </p:nvGrpSpPr>
        <p:grpSpPr bwMode="auto">
          <a:xfrm>
            <a:off x="8647113" y="1162050"/>
            <a:ext cx="1981200" cy="1655763"/>
            <a:chOff x="7123890" y="990600"/>
            <a:chExt cx="1981200" cy="1656315"/>
          </a:xfrm>
        </p:grpSpPr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56DFE7A4-3153-4C6C-A951-D83399114E93}"/>
                </a:ext>
              </a:extLst>
            </p:cNvPr>
            <p:cNvSpPr/>
            <p:nvPr/>
          </p:nvSpPr>
          <p:spPr>
            <a:xfrm>
              <a:off x="8020827" y="1676629"/>
              <a:ext cx="152400" cy="30490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24593" name="TextBox 23">
              <a:extLst>
                <a:ext uri="{FF2B5EF4-FFF2-40B4-BE49-F238E27FC236}">
                  <a16:creationId xmlns:a16="http://schemas.microsoft.com/office/drawing/2014/main" id="{7E6C2E87-13CF-4D20-9EBE-991312BD0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990600"/>
              <a:ext cx="1981200" cy="64654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Co-Existence</a:t>
              </a:r>
            </a:p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 sz="1600">
                  <a:cs typeface="Arial" panose="020B0604020202020204" pitchFamily="34" charset="0"/>
                </a:rPr>
                <a:t>(mutual fulfilment)</a:t>
              </a:r>
              <a:r>
                <a:rPr lang="en-GB" altLang="en-US">
                  <a:cs typeface="Arial" panose="020B0604020202020204" pitchFamily="34" charset="0"/>
                </a:rPr>
                <a:t> </a:t>
              </a:r>
              <a:endParaRPr lang="en-GB" altLang="en-US" sz="1600">
                <a:cs typeface="Arial" panose="020B0604020202020204" pitchFamily="34" charset="0"/>
              </a:endParaRPr>
            </a:p>
          </p:txBody>
        </p:sp>
        <p:sp>
          <p:nvSpPr>
            <p:cNvPr id="24594" name="TextBox 24">
              <a:extLst>
                <a:ext uri="{FF2B5EF4-FFF2-40B4-BE49-F238E27FC236}">
                  <a16:creationId xmlns:a16="http://schemas.microsoft.com/office/drawing/2014/main" id="{59C8AEA4-D524-4DBE-934B-A66B7D818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2000655"/>
              <a:ext cx="1981200" cy="6462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In Nature/ Existence</a:t>
              </a:r>
            </a:p>
          </p:txBody>
        </p:sp>
      </p:grpSp>
      <p:sp>
        <p:nvSpPr>
          <p:cNvPr id="24591" name="Rectangle 29">
            <a:extLst>
              <a:ext uri="{FF2B5EF4-FFF2-40B4-BE49-F238E27FC236}">
                <a16:creationId xmlns:a16="http://schemas.microsoft.com/office/drawing/2014/main" id="{953B41ED-F59F-4898-9FF2-91E02C69C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1828800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>
                <a:cs typeface="Arial" panose="020B0604020202020204" pitchFamily="34" charset="0"/>
              </a:rPr>
              <a:t>Happiness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2">
            <a:extLst>
              <a:ext uri="{FF2B5EF4-FFF2-40B4-BE49-F238E27FC236}">
                <a16:creationId xmlns:a16="http://schemas.microsoft.com/office/drawing/2014/main" id="{16933EA3-1DB6-45EF-B9B4-3D7CE857A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236" y="4278868"/>
            <a:ext cx="2730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>
                <a:solidFill>
                  <a:srgbClr val="000000"/>
                </a:solidFill>
                <a:cs typeface="Arial" panose="020B0604020202020204" pitchFamily="34" charset="0"/>
              </a:rPr>
              <a:t>Illness &amp;     Unhappiness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CD54A66D-5DEB-46F1-BE5E-EA600A66D6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Current State – Have we understood our Goal?</a:t>
            </a:r>
            <a:endParaRPr lang="en-IN" altLang="en-US"/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75481804-B911-426E-B7AB-C04829A2F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0" y="609600"/>
            <a:ext cx="121920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 b="1" dirty="0"/>
              <a:t>		       Humane Society </a:t>
            </a:r>
            <a:endParaRPr lang="en-IN" altLang="en-US" dirty="0"/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endParaRPr lang="it-IT" altLang="en-US" sz="1000" b="1" dirty="0"/>
          </a:p>
          <a:p>
            <a:pPr>
              <a:buFont typeface="Symbol" pitchFamily="18" charset="2"/>
              <a:buNone/>
            </a:pPr>
            <a:r>
              <a:rPr altLang="en-US" b="1" dirty="0"/>
              <a:t>		       Family-based, Families having Common Goal</a:t>
            </a:r>
          </a:p>
          <a:p>
            <a:pPr>
              <a:buFont typeface="Symbol" pitchFamily="18" charset="2"/>
              <a:buNone/>
            </a:pPr>
            <a:endParaRPr altLang="en-US" b="1" dirty="0"/>
          </a:p>
          <a:p>
            <a:pPr>
              <a:buFont typeface="Symbol" pitchFamily="18" charset="2"/>
              <a:buNone/>
            </a:pPr>
            <a:r>
              <a:rPr lang="en-GB" altLang="en-US" b="1" dirty="0"/>
              <a:t>		       Inhuman “Society” (Crowd or Battlefield)</a:t>
            </a:r>
            <a:endParaRPr altLang="en-US" b="1" dirty="0"/>
          </a:p>
          <a:p>
            <a:pPr>
              <a:buFont typeface="Symbol" pitchFamily="18" charset="2"/>
              <a:buNone/>
            </a:pPr>
            <a:endParaRPr altLang="en-US" b="1" dirty="0"/>
          </a:p>
          <a:p>
            <a:pPr>
              <a:buFont typeface="Symbol" pitchFamily="18" charset="2"/>
              <a:buNone/>
            </a:pPr>
            <a:endParaRPr altLang="en-US" b="1" dirty="0"/>
          </a:p>
          <a:p>
            <a:pPr>
              <a:buFont typeface="Symbol" pitchFamily="18" charset="2"/>
              <a:buNone/>
            </a:pPr>
            <a:endParaRPr lang="en-US" altLang="en-US" b="1" dirty="0"/>
          </a:p>
          <a:p>
            <a:pPr>
              <a:buFont typeface="Symbol" pitchFamily="18" charset="2"/>
              <a:buNone/>
            </a:pPr>
            <a:endParaRPr lang="en-US" altLang="en-US" b="1" dirty="0"/>
          </a:p>
          <a:p>
            <a:pPr>
              <a:buFont typeface="Symbol" pitchFamily="18" charset="2"/>
              <a:buNone/>
            </a:pPr>
            <a:endParaRPr lang="en-US" altLang="en-US" b="1" dirty="0"/>
          </a:p>
          <a:p>
            <a:pPr>
              <a:buFont typeface="Symbol" pitchFamily="18" charset="2"/>
              <a:buNone/>
            </a:pPr>
            <a:endParaRPr lang="en-US" altLang="en-US" b="1" dirty="0"/>
          </a:p>
          <a:p>
            <a:pPr>
              <a:buFont typeface="Symbol" pitchFamily="18" charset="2"/>
              <a:buNone/>
            </a:pPr>
            <a:endParaRPr lang="en-US" altLang="en-US" sz="1200" b="1" dirty="0"/>
          </a:p>
          <a:p>
            <a:pPr>
              <a:buFont typeface="Symbol" pitchFamily="18" charset="2"/>
              <a:buNone/>
            </a:pPr>
            <a:r>
              <a:rPr lang="en-US" altLang="en-US" b="1" dirty="0"/>
              <a:t>		       Individual-based, Individuals having Different or Opposing Goals</a:t>
            </a:r>
            <a:endParaRPr altLang="en-US" b="1" dirty="0"/>
          </a:p>
        </p:txBody>
      </p:sp>
      <p:grpSp>
        <p:nvGrpSpPr>
          <p:cNvPr id="26628" name="Group 29">
            <a:extLst>
              <a:ext uri="{FF2B5EF4-FFF2-40B4-BE49-F238E27FC236}">
                <a16:creationId xmlns:a16="http://schemas.microsoft.com/office/drawing/2014/main" id="{9FD6FEE6-566F-4EDE-8712-1F7FD1130C90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990600"/>
            <a:ext cx="2379662" cy="1379538"/>
            <a:chOff x="1620" y="990600"/>
            <a:chExt cx="2380035" cy="1379387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BD28F205-AF5C-495A-8AF2-D6CA18BCF732}"/>
                </a:ext>
              </a:extLst>
            </p:cNvPr>
            <p:cNvSpPr/>
            <p:nvPr/>
          </p:nvSpPr>
          <p:spPr>
            <a:xfrm>
              <a:off x="1086052" y="1676325"/>
              <a:ext cx="152424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26672" name="TextBox 17">
              <a:extLst>
                <a:ext uri="{FF2B5EF4-FFF2-40B4-BE49-F238E27FC236}">
                  <a16:creationId xmlns:a16="http://schemas.microsoft.com/office/drawing/2014/main" id="{F3B15679-FC23-4FF0-A726-E31043855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990600"/>
              <a:ext cx="2362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IN" altLang="en-US">
                  <a:cs typeface="Arial" panose="020B0604020202020204" pitchFamily="34" charset="0"/>
                </a:rPr>
                <a:t>Right Understanding &amp; Right Feeling</a:t>
              </a:r>
            </a:p>
          </p:txBody>
        </p:sp>
        <p:sp>
          <p:nvSpPr>
            <p:cNvPr id="26673" name="TextBox 18">
              <a:extLst>
                <a:ext uri="{FF2B5EF4-FFF2-40B4-BE49-F238E27FC236}">
                  <a16:creationId xmlns:a16="http://schemas.microsoft.com/office/drawing/2014/main" id="{CD47074C-1730-43EA-A834-D2AC6B53D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000655"/>
              <a:ext cx="2362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cs typeface="Arial" panose="020B0604020202020204" pitchFamily="34" charset="0"/>
                </a:rPr>
                <a:t>In Every Individual</a:t>
              </a:r>
              <a:endParaRPr lang="en-IN" altLang="en-US" dirty="0">
                <a:cs typeface="Arial" panose="020B0604020202020204" pitchFamily="34" charset="0"/>
              </a:endParaRPr>
            </a:p>
          </p:txBody>
        </p:sp>
      </p:grpSp>
      <p:grpSp>
        <p:nvGrpSpPr>
          <p:cNvPr id="26629" name="Group 31">
            <a:extLst>
              <a:ext uri="{FF2B5EF4-FFF2-40B4-BE49-F238E27FC236}">
                <a16:creationId xmlns:a16="http://schemas.microsoft.com/office/drawing/2014/main" id="{A18ED32F-D7DF-4351-AA09-47461DA8DA89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990600"/>
            <a:ext cx="2038350" cy="1379538"/>
            <a:chOff x="2610255" y="990600"/>
            <a:chExt cx="2037945" cy="1379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BD8C193C-CC99-4CE9-962B-EE972CE2ADE3}"/>
                </a:ext>
              </a:extLst>
            </p:cNvPr>
            <p:cNvSpPr/>
            <p:nvPr/>
          </p:nvSpPr>
          <p:spPr>
            <a:xfrm>
              <a:off x="3524473" y="1676325"/>
              <a:ext cx="152370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26669" name="TextBox 19">
              <a:extLst>
                <a:ext uri="{FF2B5EF4-FFF2-40B4-BE49-F238E27FC236}">
                  <a16:creationId xmlns:a16="http://schemas.microsoft.com/office/drawing/2014/main" id="{DA9460CB-B4C1-4799-ADD3-9DF519F6F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545" y="990600"/>
              <a:ext cx="2000655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Prosperity</a:t>
              </a:r>
            </a:p>
            <a:p>
              <a:pPr eaLnBrk="1" hangingPunct="1"/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26670" name="TextBox 20">
              <a:extLst>
                <a:ext uri="{FF2B5EF4-FFF2-40B4-BE49-F238E27FC236}">
                  <a16:creationId xmlns:a16="http://schemas.microsoft.com/office/drawing/2014/main" id="{442D2923-A8DF-433B-AABA-C82794C58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255" y="2000655"/>
              <a:ext cx="2000655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cs typeface="Arial" panose="020B0604020202020204" pitchFamily="34" charset="0"/>
                </a:rPr>
                <a:t>In Every Family</a:t>
              </a:r>
              <a:endParaRPr lang="en-IN" altLang="en-US" dirty="0">
                <a:cs typeface="Arial" panose="020B0604020202020204" pitchFamily="34" charset="0"/>
              </a:endParaRPr>
            </a:p>
          </p:txBody>
        </p:sp>
      </p:grpSp>
      <p:grpSp>
        <p:nvGrpSpPr>
          <p:cNvPr id="26630" name="Group 33">
            <a:extLst>
              <a:ext uri="{FF2B5EF4-FFF2-40B4-BE49-F238E27FC236}">
                <a16:creationId xmlns:a16="http://schemas.microsoft.com/office/drawing/2014/main" id="{B424F6C4-BEDE-44FE-A488-BD93447418BF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990600"/>
            <a:ext cx="1998662" cy="1379538"/>
            <a:chOff x="4935165" y="990600"/>
            <a:chExt cx="1999035" cy="1379387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0343C1F8-3536-4972-A519-A0DEAF876ABA}"/>
                </a:ext>
              </a:extLst>
            </p:cNvPr>
            <p:cNvSpPr/>
            <p:nvPr/>
          </p:nvSpPr>
          <p:spPr>
            <a:xfrm>
              <a:off x="5867201" y="1676325"/>
              <a:ext cx="152428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26666" name="TextBox 21">
              <a:extLst>
                <a:ext uri="{FF2B5EF4-FFF2-40B4-BE49-F238E27FC236}">
                  <a16:creationId xmlns:a16="http://schemas.microsoft.com/office/drawing/2014/main" id="{0A6AE132-B8EB-4CB2-9847-13ACCAF04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990600"/>
              <a:ext cx="1981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Fearlessness</a:t>
              </a:r>
            </a:p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(Trust)</a:t>
              </a:r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26667" name="TextBox 22">
              <a:extLst>
                <a:ext uri="{FF2B5EF4-FFF2-40B4-BE49-F238E27FC236}">
                  <a16:creationId xmlns:a16="http://schemas.microsoft.com/office/drawing/2014/main" id="{B8F805CB-CF6E-47E5-82D4-B677091EA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165" y="2000655"/>
              <a:ext cx="1981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Society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26631" name="Group 34">
            <a:extLst>
              <a:ext uri="{FF2B5EF4-FFF2-40B4-BE49-F238E27FC236}">
                <a16:creationId xmlns:a16="http://schemas.microsoft.com/office/drawing/2014/main" id="{177B6B3B-6650-42A1-B496-B7EC5D2D9280}"/>
              </a:ext>
            </a:extLst>
          </p:cNvPr>
          <p:cNvGrpSpPr>
            <a:grpSpLocks/>
          </p:cNvGrpSpPr>
          <p:nvPr/>
        </p:nvGrpSpPr>
        <p:grpSpPr bwMode="auto">
          <a:xfrm>
            <a:off x="8647113" y="990600"/>
            <a:ext cx="1981200" cy="1655763"/>
            <a:chOff x="7123890" y="990600"/>
            <a:chExt cx="1981200" cy="1656315"/>
          </a:xfrm>
        </p:grpSpPr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4B9A2A83-29A6-45FB-B5A3-949002CDC0B7}"/>
                </a:ext>
              </a:extLst>
            </p:cNvPr>
            <p:cNvSpPr/>
            <p:nvPr/>
          </p:nvSpPr>
          <p:spPr>
            <a:xfrm>
              <a:off x="8020827" y="1676629"/>
              <a:ext cx="152400" cy="30490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26663" name="TextBox 23">
              <a:extLst>
                <a:ext uri="{FF2B5EF4-FFF2-40B4-BE49-F238E27FC236}">
                  <a16:creationId xmlns:a16="http://schemas.microsoft.com/office/drawing/2014/main" id="{0EBF8CDE-46CE-4D65-97F2-C57B3ABC4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990600"/>
              <a:ext cx="1981200" cy="5849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Co-Existence</a:t>
              </a:r>
            </a:p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 sz="1400">
                  <a:cs typeface="Arial" panose="020B0604020202020204" pitchFamily="34" charset="0"/>
                </a:rPr>
                <a:t>(mutual fulfilment)</a:t>
              </a:r>
            </a:p>
          </p:txBody>
        </p:sp>
        <p:sp>
          <p:nvSpPr>
            <p:cNvPr id="26664" name="TextBox 24">
              <a:extLst>
                <a:ext uri="{FF2B5EF4-FFF2-40B4-BE49-F238E27FC236}">
                  <a16:creationId xmlns:a16="http://schemas.microsoft.com/office/drawing/2014/main" id="{29609667-A8D4-4447-835F-ED732180F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2000655"/>
              <a:ext cx="1981200" cy="6462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In Nature/ Existence</a:t>
              </a:r>
            </a:p>
          </p:txBody>
        </p:sp>
      </p:grpSp>
      <p:grpSp>
        <p:nvGrpSpPr>
          <p:cNvPr id="26632" name="Group 47">
            <a:extLst>
              <a:ext uri="{FF2B5EF4-FFF2-40B4-BE49-F238E27FC236}">
                <a16:creationId xmlns:a16="http://schemas.microsoft.com/office/drawing/2014/main" id="{7B8DCD85-DD64-4212-80F0-70114C4C8ED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616325"/>
            <a:ext cx="8991600" cy="2708275"/>
            <a:chOff x="0" y="3649663"/>
            <a:chExt cx="8991600" cy="2708275"/>
          </a:xfrm>
        </p:grpSpPr>
        <p:grpSp>
          <p:nvGrpSpPr>
            <p:cNvPr id="26634" name="Group 81">
              <a:extLst>
                <a:ext uri="{FF2B5EF4-FFF2-40B4-BE49-F238E27FC236}">
                  <a16:creationId xmlns:a16="http://schemas.microsoft.com/office/drawing/2014/main" id="{AFF357FF-2324-45B1-85CE-D82AA6169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8" y="3649663"/>
              <a:ext cx="8913812" cy="1379537"/>
              <a:chOff x="1588" y="3649663"/>
              <a:chExt cx="8913812" cy="1379537"/>
            </a:xfrm>
          </p:grpSpPr>
          <p:grpSp>
            <p:nvGrpSpPr>
              <p:cNvPr id="26642" name="Group 29">
                <a:extLst>
                  <a:ext uri="{FF2B5EF4-FFF2-40B4-BE49-F238E27FC236}">
                    <a16:creationId xmlns:a16="http://schemas.microsoft.com/office/drawing/2014/main" id="{7A891C55-1A72-479D-9800-33CC91974C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8" y="3649663"/>
                <a:ext cx="2379662" cy="1379537"/>
                <a:chOff x="1620" y="990600"/>
                <a:chExt cx="2380035" cy="1379511"/>
              </a:xfrm>
            </p:grpSpPr>
            <p:sp>
              <p:nvSpPr>
                <p:cNvPr id="63" name="Down Arrow 62">
                  <a:extLst>
                    <a:ext uri="{FF2B5EF4-FFF2-40B4-BE49-F238E27FC236}">
                      <a16:creationId xmlns:a16="http://schemas.microsoft.com/office/drawing/2014/main" id="{855BC8ED-B6B4-4EA6-8261-631E37BF3690}"/>
                    </a:ext>
                  </a:extLst>
                </p:cNvPr>
                <p:cNvSpPr/>
                <p:nvPr/>
              </p:nvSpPr>
              <p:spPr>
                <a:xfrm>
                  <a:off x="1086052" y="1676387"/>
                  <a:ext cx="152424" cy="304794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60" name="TextBox 17">
                  <a:extLst>
                    <a:ext uri="{FF2B5EF4-FFF2-40B4-BE49-F238E27FC236}">
                      <a16:creationId xmlns:a16="http://schemas.microsoft.com/office/drawing/2014/main" id="{E0A7A886-7BF3-4C9F-B66B-2E24810F04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55" y="990600"/>
                  <a:ext cx="2362200" cy="64633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IN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Assumptions (eg. Money is everything)</a:t>
                  </a:r>
                </a:p>
              </p:txBody>
            </p:sp>
            <p:sp>
              <p:nvSpPr>
                <p:cNvPr id="26661" name="TextBox 18">
                  <a:extLst>
                    <a:ext uri="{FF2B5EF4-FFF2-40B4-BE49-F238E27FC236}">
                      <a16:creationId xmlns:a16="http://schemas.microsoft.com/office/drawing/2014/main" id="{3AE99371-9D53-4513-9C08-28BAE7E77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0" y="2000655"/>
                  <a:ext cx="2362200" cy="36945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dirty="0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In most Individuals</a:t>
                  </a:r>
                </a:p>
              </p:txBody>
            </p:sp>
          </p:grpSp>
          <p:grpSp>
            <p:nvGrpSpPr>
              <p:cNvPr id="26643" name="Group 31">
                <a:extLst>
                  <a:ext uri="{FF2B5EF4-FFF2-40B4-BE49-F238E27FC236}">
                    <a16:creationId xmlns:a16="http://schemas.microsoft.com/office/drawing/2014/main" id="{ED07AA8B-1644-4F8E-9A05-2CE3BD6475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8400" y="3649663"/>
                <a:ext cx="2038350" cy="1379537"/>
                <a:chOff x="2610255" y="990600"/>
                <a:chExt cx="2037945" cy="1379511"/>
              </a:xfrm>
            </p:grpSpPr>
            <p:sp>
              <p:nvSpPr>
                <p:cNvPr id="67" name="Down Arrow 66">
                  <a:extLst>
                    <a:ext uri="{FF2B5EF4-FFF2-40B4-BE49-F238E27FC236}">
                      <a16:creationId xmlns:a16="http://schemas.microsoft.com/office/drawing/2014/main" id="{9E39F039-C1A8-4ED5-B506-A0B33ACDE3C8}"/>
                    </a:ext>
                  </a:extLst>
                </p:cNvPr>
                <p:cNvSpPr/>
                <p:nvPr/>
              </p:nvSpPr>
              <p:spPr>
                <a:xfrm>
                  <a:off x="3524473" y="1676387"/>
                  <a:ext cx="152370" cy="304794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57" name="TextBox 19">
                  <a:extLst>
                    <a:ext uri="{FF2B5EF4-FFF2-40B4-BE49-F238E27FC236}">
                      <a16:creationId xmlns:a16="http://schemas.microsoft.com/office/drawing/2014/main" id="{291B387D-B087-4F49-AF9D-B78D2F25BE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7545" y="990600"/>
                  <a:ext cx="2000655" cy="64631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Accumulation </a:t>
                  </a:r>
                  <a:endParaRPr lang="en-IN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  <a:p>
                  <a:pPr eaLnBrk="1" hangingPunct="1"/>
                  <a:r>
                    <a:rPr lang="en-IN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By Any Means</a:t>
                  </a:r>
                </a:p>
              </p:txBody>
            </p:sp>
            <p:sp>
              <p:nvSpPr>
                <p:cNvPr id="26658" name="TextBox 20">
                  <a:extLst>
                    <a:ext uri="{FF2B5EF4-FFF2-40B4-BE49-F238E27FC236}">
                      <a16:creationId xmlns:a16="http://schemas.microsoft.com/office/drawing/2014/main" id="{DA2302EF-56DD-46B5-97F2-566D8A6449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10255" y="2000655"/>
                  <a:ext cx="2000655" cy="36945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In few Individuals</a:t>
                  </a:r>
                  <a:endParaRPr lang="en-IN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44" name="Group 33">
                <a:extLst>
                  <a:ext uri="{FF2B5EF4-FFF2-40B4-BE49-F238E27FC236}">
                    <a16:creationId xmlns:a16="http://schemas.microsoft.com/office/drawing/2014/main" id="{053247F1-EC47-42D9-8992-2C23825814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4538" y="3649663"/>
                <a:ext cx="1998662" cy="1379537"/>
                <a:chOff x="4935165" y="990600"/>
                <a:chExt cx="1999035" cy="1379511"/>
              </a:xfrm>
            </p:grpSpPr>
            <p:sp>
              <p:nvSpPr>
                <p:cNvPr id="71" name="Down Arrow 70">
                  <a:extLst>
                    <a:ext uri="{FF2B5EF4-FFF2-40B4-BE49-F238E27FC236}">
                      <a16:creationId xmlns:a16="http://schemas.microsoft.com/office/drawing/2014/main" id="{F3529CCB-DE32-46FB-9218-1F1D71DBCE28}"/>
                    </a:ext>
                  </a:extLst>
                </p:cNvPr>
                <p:cNvSpPr/>
                <p:nvPr/>
              </p:nvSpPr>
              <p:spPr>
                <a:xfrm>
                  <a:off x="5867201" y="1676387"/>
                  <a:ext cx="152428" cy="304794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54" name="TextBox 21">
                  <a:extLst>
                    <a:ext uri="{FF2B5EF4-FFF2-40B4-BE49-F238E27FC236}">
                      <a16:creationId xmlns:a16="http://schemas.microsoft.com/office/drawing/2014/main" id="{1906B26B-7E30-42ED-B0BB-DB0FA728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3000" y="990600"/>
                  <a:ext cx="1981200" cy="64633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Domination ,</a:t>
                  </a:r>
                </a:p>
                <a:p>
                  <a:pPr eaLnBrk="1" hangingPunct="1"/>
                  <a:r>
                    <a:rPr lang="en-US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Exploitation, Fear</a:t>
                  </a:r>
                  <a:endParaRPr lang="en-IN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55" name="TextBox 22">
                  <a:extLst>
                    <a:ext uri="{FF2B5EF4-FFF2-40B4-BE49-F238E27FC236}">
                      <a16:creationId xmlns:a16="http://schemas.microsoft.com/office/drawing/2014/main" id="{75AB501D-AEF2-4E4C-9D52-A349246BA6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35165" y="2000655"/>
                  <a:ext cx="1981200" cy="36945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In Society</a:t>
                  </a:r>
                  <a:endParaRPr lang="en-IN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45" name="Group 34">
                <a:extLst>
                  <a:ext uri="{FF2B5EF4-FFF2-40B4-BE49-F238E27FC236}">
                    <a16:creationId xmlns:a16="http://schemas.microsoft.com/office/drawing/2014/main" id="{73273AF5-99C4-4063-802C-E0E7B80011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6550" y="3649663"/>
                <a:ext cx="2228850" cy="1379537"/>
                <a:chOff x="7123890" y="990600"/>
                <a:chExt cx="1981200" cy="1379511"/>
              </a:xfrm>
            </p:grpSpPr>
            <p:sp>
              <p:nvSpPr>
                <p:cNvPr id="75" name="Down Arrow 74">
                  <a:extLst>
                    <a:ext uri="{FF2B5EF4-FFF2-40B4-BE49-F238E27FC236}">
                      <a16:creationId xmlns:a16="http://schemas.microsoft.com/office/drawing/2014/main" id="{CB1B6714-1BF4-4015-90D8-D362B4329997}"/>
                    </a:ext>
                  </a:extLst>
                </p:cNvPr>
                <p:cNvSpPr/>
                <p:nvPr/>
              </p:nvSpPr>
              <p:spPr>
                <a:xfrm>
                  <a:off x="8021357" y="1676387"/>
                  <a:ext cx="152400" cy="304794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/>
                </a:p>
              </p:txBody>
            </p:sp>
            <p:sp>
              <p:nvSpPr>
                <p:cNvPr id="26651" name="TextBox 23">
                  <a:extLst>
                    <a:ext uri="{FF2B5EF4-FFF2-40B4-BE49-F238E27FC236}">
                      <a16:creationId xmlns:a16="http://schemas.microsoft.com/office/drawing/2014/main" id="{B94BC891-5008-4097-B85D-00BFC0283A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3890" y="990600"/>
                  <a:ext cx="1981200" cy="64631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Font typeface="Symbol" panose="05050102010706020507" pitchFamily="18" charset="2"/>
                    <a:buNone/>
                  </a:pPr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Mastery &amp;</a:t>
                  </a:r>
                </a:p>
                <a:p>
                  <a:pPr eaLnBrk="1" hangingPunct="1">
                    <a:buFont typeface="Symbol" panose="05050102010706020507" pitchFamily="18" charset="2"/>
                    <a:buNone/>
                  </a:pPr>
                  <a:r>
                    <a:rPr lang="en-US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Exploitation</a:t>
                  </a:r>
                  <a:endParaRPr lang="en-GB" altLang="en-US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52" name="TextBox 24">
                  <a:extLst>
                    <a:ext uri="{FF2B5EF4-FFF2-40B4-BE49-F238E27FC236}">
                      <a16:creationId xmlns:a16="http://schemas.microsoft.com/office/drawing/2014/main" id="{79F257D5-6E50-4DD9-8C9E-E471F494FA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3890" y="2000655"/>
                  <a:ext cx="1981200" cy="36945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Font typeface="Symbol" panose="05050102010706020507" pitchFamily="18" charset="2"/>
                    <a:buNone/>
                  </a:pPr>
                  <a:r>
                    <a:rPr lang="en-GB" altLang="en-US">
                      <a:solidFill>
                        <a:schemeClr val="bg1"/>
                      </a:solidFill>
                      <a:cs typeface="Arial" panose="020B0604020202020204" pitchFamily="34" charset="0"/>
                    </a:rPr>
                    <a:t>Over Nature</a:t>
                  </a:r>
                </a:p>
              </p:txBody>
            </p:sp>
          </p:grpSp>
          <p:sp>
            <p:nvSpPr>
              <p:cNvPr id="78" name="Multiply 77">
                <a:extLst>
                  <a:ext uri="{FF2B5EF4-FFF2-40B4-BE49-F238E27FC236}">
                    <a16:creationId xmlns:a16="http://schemas.microsoft.com/office/drawing/2014/main" id="{EC1A2EF0-1E46-4816-8E6F-D97D9437C7A3}"/>
                  </a:ext>
                </a:extLst>
              </p:cNvPr>
              <p:cNvSpPr/>
              <p:nvPr/>
            </p:nvSpPr>
            <p:spPr>
              <a:xfrm>
                <a:off x="1828800" y="4038600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9" name="Multiply 78">
                <a:extLst>
                  <a:ext uri="{FF2B5EF4-FFF2-40B4-BE49-F238E27FC236}">
                    <a16:creationId xmlns:a16="http://schemas.microsoft.com/office/drawing/2014/main" id="{C05A8E10-2B8E-4839-B958-4DA2E2680958}"/>
                  </a:ext>
                </a:extLst>
              </p:cNvPr>
              <p:cNvSpPr/>
              <p:nvPr/>
            </p:nvSpPr>
            <p:spPr>
              <a:xfrm>
                <a:off x="8305800" y="4038600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80" name="Multiply 79">
                <a:extLst>
                  <a:ext uri="{FF2B5EF4-FFF2-40B4-BE49-F238E27FC236}">
                    <a16:creationId xmlns:a16="http://schemas.microsoft.com/office/drawing/2014/main" id="{3AC8480F-0882-46D3-9AA0-DE3E73CF93F3}"/>
                  </a:ext>
                </a:extLst>
              </p:cNvPr>
              <p:cNvSpPr/>
              <p:nvPr/>
            </p:nvSpPr>
            <p:spPr>
              <a:xfrm>
                <a:off x="6019800" y="4038600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81" name="Multiply 80">
                <a:extLst>
                  <a:ext uri="{FF2B5EF4-FFF2-40B4-BE49-F238E27FC236}">
                    <a16:creationId xmlns:a16="http://schemas.microsoft.com/office/drawing/2014/main" id="{AD4F1584-0059-410D-A6E3-1AFA2CC57C82}"/>
                  </a:ext>
                </a:extLst>
              </p:cNvPr>
              <p:cNvSpPr/>
              <p:nvPr/>
            </p:nvSpPr>
            <p:spPr>
              <a:xfrm>
                <a:off x="3886200" y="4038600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26635" name="Group 48">
              <a:extLst>
                <a:ext uri="{FF2B5EF4-FFF2-40B4-BE49-F238E27FC236}">
                  <a16:creationId xmlns:a16="http://schemas.microsoft.com/office/drawing/2014/main" id="{1A0E9421-0875-4454-9347-85232914A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257800"/>
              <a:ext cx="8991600" cy="1100138"/>
              <a:chOff x="0" y="5257800"/>
              <a:chExt cx="8991600" cy="1100138"/>
            </a:xfrm>
          </p:grpSpPr>
          <p:sp>
            <p:nvSpPr>
              <p:cNvPr id="26636" name="TextBox 17">
                <a:extLst>
                  <a:ext uri="{FF2B5EF4-FFF2-40B4-BE49-F238E27FC236}">
                    <a16:creationId xmlns:a16="http://schemas.microsoft.com/office/drawing/2014/main" id="{E884990B-36A4-4C4E-BBA7-27FC96C13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73358"/>
                <a:ext cx="4419600" cy="9233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IN" alt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Obsession  for Consumption      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Kruti Dev 010" pitchFamily="2" charset="0"/>
                  </a:rPr>
                  <a:t>Hkksx</a:t>
                </a:r>
                <a:r>
                  <a:rPr lang="en-US" altLang="en-US" dirty="0">
                    <a:solidFill>
                      <a:schemeClr val="bg1"/>
                    </a:solidFill>
                    <a:latin typeface="Kruti Dev 010" pitchFamily="2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Kruti Dev 010" pitchFamily="2" charset="0"/>
                  </a:rPr>
                  <a:t>mUekn</a:t>
                </a:r>
                <a:endParaRPr lang="en-US" altLang="en-US" dirty="0">
                  <a:solidFill>
                    <a:schemeClr val="bg1"/>
                  </a:solidFill>
                  <a:latin typeface="Kruti Dev 010" pitchFamily="2" charset="0"/>
                </a:endParaRPr>
              </a:p>
              <a:p>
                <a:pPr eaLnBrk="1" hangingPunct="1"/>
                <a:r>
                  <a:rPr lang="en-IN" alt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   “	     for Profit	        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Kruti Dev 010" pitchFamily="2" charset="0"/>
                  </a:rPr>
                  <a:t>ykHk</a:t>
                </a:r>
                <a:r>
                  <a:rPr lang="en-US" altLang="en-US" dirty="0">
                    <a:solidFill>
                      <a:schemeClr val="bg1"/>
                    </a:solidFill>
                    <a:latin typeface="Kruti Dev 010" pitchFamily="2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Kruti Dev 010" pitchFamily="2" charset="0"/>
                  </a:rPr>
                  <a:t>mUekn</a:t>
                </a:r>
                <a:endParaRPr lang="en-US" altLang="en-US" dirty="0">
                  <a:solidFill>
                    <a:schemeClr val="bg1"/>
                  </a:solidFill>
                  <a:latin typeface="Kruti Dev 010" pitchFamily="2" charset="0"/>
                </a:endParaRPr>
              </a:p>
              <a:p>
                <a:pPr eaLnBrk="1" hangingPunct="1"/>
                <a:r>
                  <a:rPr lang="en-IN" altLang="en-US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   “         for Sensual Pleasure   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Kruti Dev 010" pitchFamily="2" charset="0"/>
                  </a:rPr>
                  <a:t>dke</a:t>
                </a:r>
                <a:r>
                  <a:rPr lang="en-US" altLang="en-US" dirty="0">
                    <a:solidFill>
                      <a:schemeClr val="bg1"/>
                    </a:solidFill>
                    <a:latin typeface="Kruti Dev 010" pitchFamily="2" charset="0"/>
                  </a:rPr>
                  <a:t> </a:t>
                </a:r>
                <a:r>
                  <a:rPr lang="en-US" altLang="en-US" dirty="0" err="1">
                    <a:solidFill>
                      <a:schemeClr val="bg1"/>
                    </a:solidFill>
                    <a:latin typeface="Kruti Dev 010" pitchFamily="2" charset="0"/>
                  </a:rPr>
                  <a:t>mUekn</a:t>
                </a:r>
                <a:endParaRPr lang="en-IN" altLang="en-US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" name="Multiply 43">
                <a:extLst>
                  <a:ext uri="{FF2B5EF4-FFF2-40B4-BE49-F238E27FC236}">
                    <a16:creationId xmlns:a16="http://schemas.microsoft.com/office/drawing/2014/main" id="{92369FFC-8D72-4E9B-8093-C818FC6E9C10}"/>
                  </a:ext>
                </a:extLst>
              </p:cNvPr>
              <p:cNvSpPr/>
              <p:nvPr/>
            </p:nvSpPr>
            <p:spPr bwMode="auto">
              <a:xfrm>
                <a:off x="2819400" y="5257800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6638" name="TextBox 17">
                <a:extLst>
                  <a:ext uri="{FF2B5EF4-FFF2-40B4-BE49-F238E27FC236}">
                    <a16:creationId xmlns:a16="http://schemas.microsoft.com/office/drawing/2014/main" id="{9E4DCFEC-C196-468E-A293-D13C98ED76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5367338"/>
                <a:ext cx="2209800" cy="92422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Resource Depletion</a:t>
                </a:r>
              </a:p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Pollution</a:t>
                </a:r>
              </a:p>
              <a:p>
                <a:pPr eaLnBrk="1" hangingPunct="1"/>
                <a:endParaRPr lang="en-IN" altLang="en-US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Multiply 46">
                <a:extLst>
                  <a:ext uri="{FF2B5EF4-FFF2-40B4-BE49-F238E27FC236}">
                    <a16:creationId xmlns:a16="http://schemas.microsoft.com/office/drawing/2014/main" id="{5661D96F-C0AE-479F-A6C5-E7C882BF9F05}"/>
                  </a:ext>
                </a:extLst>
              </p:cNvPr>
              <p:cNvSpPr/>
              <p:nvPr/>
            </p:nvSpPr>
            <p:spPr bwMode="auto">
              <a:xfrm>
                <a:off x="8382000" y="5595938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6640" name="TextBox 17">
                <a:extLst>
                  <a:ext uri="{FF2B5EF4-FFF2-40B4-BE49-F238E27FC236}">
                    <a16:creationId xmlns:a16="http://schemas.microsoft.com/office/drawing/2014/main" id="{D5FBD49F-B5DE-4DC4-8CB3-9A80695D31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5367670"/>
                <a:ext cx="1981200" cy="92333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Terrorism</a:t>
                </a:r>
              </a:p>
              <a:p>
                <a:pPr eaLnBrk="1" hangingPunct="1"/>
                <a:r>
                  <a:rPr lang="en-IN" altLang="en-US">
                    <a:solidFill>
                      <a:schemeClr val="bg1"/>
                    </a:solidFill>
                    <a:cs typeface="Arial" panose="020B0604020202020204" pitchFamily="34" charset="0"/>
                  </a:rPr>
                  <a:t>War</a:t>
                </a:r>
              </a:p>
              <a:p>
                <a:pPr eaLnBrk="1" hangingPunct="1"/>
                <a:endParaRPr lang="en-IN" altLang="en-US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Multiply 48">
                <a:extLst>
                  <a:ext uri="{FF2B5EF4-FFF2-40B4-BE49-F238E27FC236}">
                    <a16:creationId xmlns:a16="http://schemas.microsoft.com/office/drawing/2014/main" id="{0091890F-124C-4D6D-AB50-5A2661F6644B}"/>
                  </a:ext>
                </a:extLst>
              </p:cNvPr>
              <p:cNvSpPr/>
              <p:nvPr/>
            </p:nvSpPr>
            <p:spPr bwMode="auto">
              <a:xfrm>
                <a:off x="5943600" y="5595938"/>
                <a:ext cx="609600" cy="762000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</p:grpSp>
      <p:sp>
        <p:nvSpPr>
          <p:cNvPr id="50" name="Rectangle 52">
            <a:extLst>
              <a:ext uri="{FF2B5EF4-FFF2-40B4-BE49-F238E27FC236}">
                <a16:creationId xmlns:a16="http://schemas.microsoft.com/office/drawing/2014/main" id="{492032BB-9B48-4FCF-B67B-3EB547F3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419" y="1630430"/>
            <a:ext cx="249518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>
                <a:solidFill>
                  <a:srgbClr val="000000"/>
                </a:solidFill>
                <a:cs typeface="Arial" panose="020B0604020202020204" pitchFamily="34" charset="0"/>
              </a:rPr>
              <a:t>Health &amp;     Happiness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7AEE204-D21A-438F-B06A-3A1DAFBA64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What are we Actually Making Effort for? 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A6551C04-9CF3-40A3-8465-E88040635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205" y="609459"/>
            <a:ext cx="12187592" cy="594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1084046">
              <a:buNone/>
            </a:pPr>
            <a:r>
              <a:rPr altLang="en-US" b="1">
                <a:ea typeface="MS PGothic" panose="020B0600070205080204" pitchFamily="34" charset="-128"/>
              </a:rPr>
              <a:t>For Human Goal (in Family… in Society)</a:t>
            </a:r>
            <a:endParaRPr altLang="en-US">
              <a:ea typeface="MS PGothic" panose="020B0600070205080204" pitchFamily="34" charset="-128"/>
            </a:endParaRPr>
          </a:p>
          <a:p>
            <a:pPr defTabSz="1084046">
              <a:buNone/>
            </a:pPr>
            <a:endParaRPr altLang="en-US">
              <a:ea typeface="MS PGothic" panose="020B0600070205080204" pitchFamily="34" charset="-128"/>
            </a:endParaRPr>
          </a:p>
          <a:p>
            <a:pPr defTabSz="1084046">
              <a:buNone/>
            </a:pPr>
            <a:endParaRPr altLang="en-US">
              <a:ea typeface="MS PGothic" panose="020B0600070205080204" pitchFamily="34" charset="-128"/>
            </a:endParaRPr>
          </a:p>
          <a:p>
            <a:pPr defTabSz="1084046">
              <a:buNone/>
            </a:pPr>
            <a:endParaRPr altLang="en-US">
              <a:ea typeface="MS PGothic" panose="020B0600070205080204" pitchFamily="34" charset="-128"/>
            </a:endParaRPr>
          </a:p>
          <a:p>
            <a:pPr defTabSz="1084046">
              <a:buNone/>
            </a:pPr>
            <a:endParaRPr lang="it-IT" altLang="en-US" b="1">
              <a:ea typeface="MS PGothic" panose="020B0600070205080204" pitchFamily="34" charset="-128"/>
            </a:endParaRPr>
          </a:p>
          <a:p>
            <a:pPr defTabSz="1084046">
              <a:buNone/>
            </a:pPr>
            <a:r>
              <a:rPr altLang="en-US" b="1">
                <a:ea typeface="MS PGothic" panose="020B0600070205080204" pitchFamily="34" charset="-128"/>
              </a:rPr>
              <a:t>				</a:t>
            </a:r>
            <a:r>
              <a:rPr altLang="en-US" sz="2400" b="1">
                <a:ea typeface="MS PGothic" panose="020B0600070205080204" pitchFamily="34" charset="-128"/>
              </a:rPr>
              <a:t>or</a:t>
            </a:r>
          </a:p>
          <a:p>
            <a:pPr defTabSz="1084046">
              <a:buNone/>
            </a:pPr>
            <a:r>
              <a:rPr lang="en-GB" altLang="en-US" b="1">
                <a:solidFill>
                  <a:srgbClr val="FF0000"/>
                </a:solidFill>
                <a:ea typeface="MS PGothic" panose="020B0600070205080204" pitchFamily="34" charset="-128"/>
              </a:rPr>
              <a:t>Just for Managing in </a:t>
            </a:r>
            <a:r>
              <a:rPr altLang="en-US" b="1">
                <a:solidFill>
                  <a:srgbClr val="FF0000"/>
                </a:solidFill>
                <a:ea typeface="MS PGothic" panose="020B0600070205080204" pitchFamily="34" charset="-128"/>
              </a:rPr>
              <a:t>the Current System</a:t>
            </a:r>
          </a:p>
          <a:p>
            <a:pPr defTabSz="1084046">
              <a:buNone/>
            </a:pPr>
            <a:endParaRPr altLang="en-US" b="1">
              <a:ea typeface="MS PGothic" panose="020B0600070205080204" pitchFamily="34" charset="-128"/>
            </a:endParaRPr>
          </a:p>
          <a:p>
            <a:pPr defTabSz="1084046">
              <a:buNone/>
            </a:pPr>
            <a:endParaRPr altLang="en-US" b="1">
              <a:ea typeface="MS PGothic" panose="020B0600070205080204" pitchFamily="34" charset="-128"/>
            </a:endParaRPr>
          </a:p>
        </p:txBody>
      </p:sp>
      <p:grpSp>
        <p:nvGrpSpPr>
          <p:cNvPr id="9220" name="Group 29">
            <a:extLst>
              <a:ext uri="{FF2B5EF4-FFF2-40B4-BE49-F238E27FC236}">
                <a16:creationId xmlns:a16="http://schemas.microsoft.com/office/drawing/2014/main" id="{D8A60087-BECB-4602-A798-41DBA8C25E73}"/>
              </a:ext>
            </a:extLst>
          </p:cNvPr>
          <p:cNvGrpSpPr>
            <a:grpSpLocks/>
          </p:cNvGrpSpPr>
          <p:nvPr/>
        </p:nvGrpSpPr>
        <p:grpSpPr bwMode="auto">
          <a:xfrm>
            <a:off x="3792" y="1161781"/>
            <a:ext cx="3172678" cy="1379219"/>
            <a:chOff x="1620" y="990600"/>
            <a:chExt cx="2380035" cy="1379387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9E8830AC-7077-48F3-AC2D-120C972CA291}"/>
                </a:ext>
              </a:extLst>
            </p:cNvPr>
            <p:cNvSpPr/>
            <p:nvPr/>
          </p:nvSpPr>
          <p:spPr>
            <a:xfrm>
              <a:off x="1086268" y="1676325"/>
              <a:ext cx="152398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9265" name="TextBox 17">
              <a:extLst>
                <a:ext uri="{FF2B5EF4-FFF2-40B4-BE49-F238E27FC236}">
                  <a16:creationId xmlns:a16="http://schemas.microsoft.com/office/drawing/2014/main" id="{2477BFF2-8085-4FE1-963E-707B32D22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990600"/>
              <a:ext cx="2362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Right Understanding &amp; Right Feeling</a:t>
              </a:r>
            </a:p>
          </p:txBody>
        </p:sp>
        <p:sp>
          <p:nvSpPr>
            <p:cNvPr id="9266" name="TextBox 18">
              <a:extLst>
                <a:ext uri="{FF2B5EF4-FFF2-40B4-BE49-F238E27FC236}">
                  <a16:creationId xmlns:a16="http://schemas.microsoft.com/office/drawing/2014/main" id="{89AC7B97-0BC4-465B-BFD8-E2ADC9AB7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000655"/>
              <a:ext cx="2362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In Every Individual</a:t>
              </a:r>
              <a:endParaRPr lang="en-US" altLang="en-US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9221" name="Group 31">
            <a:extLst>
              <a:ext uri="{FF2B5EF4-FFF2-40B4-BE49-F238E27FC236}">
                <a16:creationId xmlns:a16="http://schemas.microsoft.com/office/drawing/2014/main" id="{7300D1A9-8C23-4498-ADF7-085A2D108C4F}"/>
              </a:ext>
            </a:extLst>
          </p:cNvPr>
          <p:cNvGrpSpPr>
            <a:grpSpLocks/>
          </p:cNvGrpSpPr>
          <p:nvPr/>
        </p:nvGrpSpPr>
        <p:grpSpPr bwMode="auto">
          <a:xfrm>
            <a:off x="3481200" y="1161781"/>
            <a:ext cx="2715584" cy="1379219"/>
            <a:chOff x="2610255" y="990600"/>
            <a:chExt cx="2037945" cy="1379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C7FB4BCC-550E-427B-B605-BE3C9B9896DA}"/>
                </a:ext>
              </a:extLst>
            </p:cNvPr>
            <p:cNvSpPr/>
            <p:nvPr/>
          </p:nvSpPr>
          <p:spPr>
            <a:xfrm>
              <a:off x="3525007" y="1676325"/>
              <a:ext cx="151268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9262" name="TextBox 19">
              <a:extLst>
                <a:ext uri="{FF2B5EF4-FFF2-40B4-BE49-F238E27FC236}">
                  <a16:creationId xmlns:a16="http://schemas.microsoft.com/office/drawing/2014/main" id="{399E00C5-EC15-431F-AB9D-8C2BBA146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545" y="990600"/>
              <a:ext cx="2000655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Prosperity</a:t>
              </a:r>
            </a:p>
            <a:p>
              <a:pPr eaLnBrk="1" hangingPunct="1"/>
              <a:endParaRPr lang="en-US" altLang="en-US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263" name="TextBox 20">
              <a:extLst>
                <a:ext uri="{FF2B5EF4-FFF2-40B4-BE49-F238E27FC236}">
                  <a16:creationId xmlns:a16="http://schemas.microsoft.com/office/drawing/2014/main" id="{1D7F4DC2-68EE-4020-908C-281D5A18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255" y="2000655"/>
              <a:ext cx="2000655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In Every Family</a:t>
              </a:r>
              <a:endParaRPr lang="en-US" altLang="en-US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9222" name="Group 33">
            <a:extLst>
              <a:ext uri="{FF2B5EF4-FFF2-40B4-BE49-F238E27FC236}">
                <a16:creationId xmlns:a16="http://schemas.microsoft.com/office/drawing/2014/main" id="{CDB23DDD-7D3F-48DE-A2DC-87D282FAB4D9}"/>
              </a:ext>
            </a:extLst>
          </p:cNvPr>
          <p:cNvGrpSpPr>
            <a:grpSpLocks/>
          </p:cNvGrpSpPr>
          <p:nvPr/>
        </p:nvGrpSpPr>
        <p:grpSpPr bwMode="auto">
          <a:xfrm>
            <a:off x="6580870" y="1161781"/>
            <a:ext cx="2663209" cy="1379219"/>
            <a:chOff x="4935164" y="990600"/>
            <a:chExt cx="1999034" cy="1379387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F39F717D-E54F-4491-AC55-053F682C3A2F}"/>
                </a:ext>
              </a:extLst>
            </p:cNvPr>
            <p:cNvSpPr/>
            <p:nvPr/>
          </p:nvSpPr>
          <p:spPr>
            <a:xfrm>
              <a:off x="5866776" y="1676325"/>
              <a:ext cx="152489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9259" name="TextBox 21">
              <a:extLst>
                <a:ext uri="{FF2B5EF4-FFF2-40B4-BE49-F238E27FC236}">
                  <a16:creationId xmlns:a16="http://schemas.microsoft.com/office/drawing/2014/main" id="{0ADD269B-2916-4BB0-B7FF-375CB4362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2999" y="990600"/>
              <a:ext cx="1981199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Fearlessness</a:t>
              </a:r>
            </a:p>
            <a:p>
              <a:pPr eaLnBrk="1" hangingPunct="1"/>
              <a:r>
                <a:rPr lang="en-GB" altLang="en-US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(Trust)</a:t>
              </a:r>
              <a:endParaRPr lang="en-US" altLang="en-US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260" name="TextBox 22">
              <a:extLst>
                <a:ext uri="{FF2B5EF4-FFF2-40B4-BE49-F238E27FC236}">
                  <a16:creationId xmlns:a16="http://schemas.microsoft.com/office/drawing/2014/main" id="{FF2BDA73-6961-4218-A5E7-4FD76BBCE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164" y="2000655"/>
              <a:ext cx="1981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In Society</a:t>
              </a:r>
              <a:endParaRPr lang="en-US" altLang="en-US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9223" name="Group 34">
            <a:extLst>
              <a:ext uri="{FF2B5EF4-FFF2-40B4-BE49-F238E27FC236}">
                <a16:creationId xmlns:a16="http://schemas.microsoft.com/office/drawing/2014/main" id="{27F00FDF-6167-4AAA-846B-ABDFE945C2C4}"/>
              </a:ext>
            </a:extLst>
          </p:cNvPr>
          <p:cNvGrpSpPr>
            <a:grpSpLocks/>
          </p:cNvGrpSpPr>
          <p:nvPr/>
        </p:nvGrpSpPr>
        <p:grpSpPr bwMode="auto">
          <a:xfrm>
            <a:off x="9496432" y="1161781"/>
            <a:ext cx="2640989" cy="1379219"/>
            <a:chOff x="7123890" y="990600"/>
            <a:chExt cx="1981200" cy="1379338"/>
          </a:xfrm>
        </p:grpSpPr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94DDE177-4F9F-43F9-AA42-8263AB5C6415}"/>
                </a:ext>
              </a:extLst>
            </p:cNvPr>
            <p:cNvSpPr/>
            <p:nvPr/>
          </p:nvSpPr>
          <p:spPr>
            <a:xfrm>
              <a:off x="8020431" y="1676301"/>
              <a:ext cx="152400" cy="3047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9256" name="TextBox 23">
              <a:extLst>
                <a:ext uri="{FF2B5EF4-FFF2-40B4-BE49-F238E27FC236}">
                  <a16:creationId xmlns:a16="http://schemas.microsoft.com/office/drawing/2014/main" id="{89A7C0FE-ADCF-4FD0-A25E-303B8E9F2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990600"/>
              <a:ext cx="1981200" cy="63085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Co-Existence</a:t>
              </a:r>
            </a:p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 sz="1700">
                  <a:solidFill>
                    <a:srgbClr val="000000"/>
                  </a:solidFill>
                  <a:ea typeface="MS PGothic" panose="020B0600070205080204" pitchFamily="34" charset="-128"/>
                </a:rPr>
                <a:t>(mutual enrichment)</a:t>
              </a:r>
            </a:p>
          </p:txBody>
        </p:sp>
        <p:sp>
          <p:nvSpPr>
            <p:cNvPr id="9257" name="TextBox 24">
              <a:extLst>
                <a:ext uri="{FF2B5EF4-FFF2-40B4-BE49-F238E27FC236}">
                  <a16:creationId xmlns:a16="http://schemas.microsoft.com/office/drawing/2014/main" id="{D357B105-EA4B-487C-85D7-B9177EDA9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2000655"/>
              <a:ext cx="1981200" cy="36928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In Nature/ Existence</a:t>
              </a:r>
            </a:p>
          </p:txBody>
        </p:sp>
      </p:grpSp>
      <p:pic>
        <p:nvPicPr>
          <p:cNvPr id="52" name="Picture 4">
            <a:extLst>
              <a:ext uri="{FF2B5EF4-FFF2-40B4-BE49-F238E27FC236}">
                <a16:creationId xmlns:a16="http://schemas.microsoft.com/office/drawing/2014/main" id="{3C76CB78-314C-4A0F-9E6A-F946C791C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277600" y="2574601"/>
            <a:ext cx="894425" cy="9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CA696123-FA5C-418E-B2CF-015AC3C62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67" y="1801880"/>
            <a:ext cx="249518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>
                <a:solidFill>
                  <a:srgbClr val="000000"/>
                </a:solidFill>
                <a:cs typeface="Arial" panose="020B0604020202020204" pitchFamily="34" charset="0"/>
              </a:rPr>
              <a:t>Health &amp;     Happiness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CE228537-7491-4A11-8288-36A02DEAF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84" y="4278868"/>
            <a:ext cx="2730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>
                <a:solidFill>
                  <a:srgbClr val="000000"/>
                </a:solidFill>
                <a:cs typeface="Arial" panose="020B0604020202020204" pitchFamily="34" charset="0"/>
              </a:rPr>
              <a:t>Illness &amp;     Unhappiness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9224" name="Group 47">
            <a:extLst>
              <a:ext uri="{FF2B5EF4-FFF2-40B4-BE49-F238E27FC236}">
                <a16:creationId xmlns:a16="http://schemas.microsoft.com/office/drawing/2014/main" id="{2539F0E8-E4D3-45F2-BFA5-930CDCCC4798}"/>
              </a:ext>
            </a:extLst>
          </p:cNvPr>
          <p:cNvGrpSpPr>
            <a:grpSpLocks/>
          </p:cNvGrpSpPr>
          <p:nvPr/>
        </p:nvGrpSpPr>
        <p:grpSpPr bwMode="auto">
          <a:xfrm>
            <a:off x="27599" y="3505976"/>
            <a:ext cx="12109822" cy="3148871"/>
            <a:chOff x="0" y="3649663"/>
            <a:chExt cx="8991600" cy="2708275"/>
          </a:xfrm>
        </p:grpSpPr>
        <p:grpSp>
          <p:nvGrpSpPr>
            <p:cNvPr id="9227" name="Group 81">
              <a:extLst>
                <a:ext uri="{FF2B5EF4-FFF2-40B4-BE49-F238E27FC236}">
                  <a16:creationId xmlns:a16="http://schemas.microsoft.com/office/drawing/2014/main" id="{ECDF94DA-5308-406F-93CB-7825203D1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8" y="3649663"/>
              <a:ext cx="8914597" cy="1327581"/>
              <a:chOff x="1588" y="3649663"/>
              <a:chExt cx="8914597" cy="1327581"/>
            </a:xfrm>
          </p:grpSpPr>
          <p:grpSp>
            <p:nvGrpSpPr>
              <p:cNvPr id="9235" name="Group 29">
                <a:extLst>
                  <a:ext uri="{FF2B5EF4-FFF2-40B4-BE49-F238E27FC236}">
                    <a16:creationId xmlns:a16="http://schemas.microsoft.com/office/drawing/2014/main" id="{42903FF4-948C-493E-AF1F-B1144CAFE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8" y="3649663"/>
                <a:ext cx="2379662" cy="1327581"/>
                <a:chOff x="1620" y="990600"/>
                <a:chExt cx="2380035" cy="1327556"/>
              </a:xfrm>
            </p:grpSpPr>
            <p:sp>
              <p:nvSpPr>
                <p:cNvPr id="63" name="Down Arrow 62">
                  <a:extLst>
                    <a:ext uri="{FF2B5EF4-FFF2-40B4-BE49-F238E27FC236}">
                      <a16:creationId xmlns:a16="http://schemas.microsoft.com/office/drawing/2014/main" id="{364462C3-B83C-4E66-832C-900EC2B2A1B8}"/>
                    </a:ext>
                  </a:extLst>
                </p:cNvPr>
                <p:cNvSpPr/>
                <p:nvPr/>
              </p:nvSpPr>
              <p:spPr>
                <a:xfrm>
                  <a:off x="1085558" y="1677211"/>
                  <a:ext cx="148508" cy="304403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53" name="TextBox 17">
                  <a:extLst>
                    <a:ext uri="{FF2B5EF4-FFF2-40B4-BE49-F238E27FC236}">
                      <a16:creationId xmlns:a16="http://schemas.microsoft.com/office/drawing/2014/main" id="{64D759F5-E762-4291-98CB-C5DC19F97F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55" y="990600"/>
                  <a:ext cx="2362200" cy="5556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dirty="0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Assumptions (</a:t>
                  </a:r>
                  <a:r>
                    <a:rPr lang="en-US" altLang="en-US" dirty="0" err="1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eg.</a:t>
                  </a:r>
                  <a:r>
                    <a:rPr lang="en-US" altLang="en-US" dirty="0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 Money is everything)</a:t>
                  </a:r>
                </a:p>
              </p:txBody>
            </p:sp>
            <p:sp>
              <p:nvSpPr>
                <p:cNvPr id="9254" name="TextBox 18">
                  <a:extLst>
                    <a:ext uri="{FF2B5EF4-FFF2-40B4-BE49-F238E27FC236}">
                      <a16:creationId xmlns:a16="http://schemas.microsoft.com/office/drawing/2014/main" id="{DB2BBC12-1C82-4179-A94F-45102F8451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0" y="2000655"/>
                  <a:ext cx="2362200" cy="31750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dirty="0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In most Individuals</a:t>
                  </a:r>
                </a:p>
              </p:txBody>
            </p:sp>
          </p:grpSp>
          <p:grpSp>
            <p:nvGrpSpPr>
              <p:cNvPr id="9236" name="Group 31">
                <a:extLst>
                  <a:ext uri="{FF2B5EF4-FFF2-40B4-BE49-F238E27FC236}">
                    <a16:creationId xmlns:a16="http://schemas.microsoft.com/office/drawing/2014/main" id="{53317DFC-5DCF-4690-8095-85E33905A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8400" y="3649663"/>
                <a:ext cx="2038350" cy="1327581"/>
                <a:chOff x="2610255" y="990600"/>
                <a:chExt cx="2037945" cy="1327556"/>
              </a:xfrm>
            </p:grpSpPr>
            <p:sp>
              <p:nvSpPr>
                <p:cNvPr id="67" name="Down Arrow 66">
                  <a:extLst>
                    <a:ext uri="{FF2B5EF4-FFF2-40B4-BE49-F238E27FC236}">
                      <a16:creationId xmlns:a16="http://schemas.microsoft.com/office/drawing/2014/main" id="{4F7E94B6-90F7-4F85-A83B-F238D6E1C1BA}"/>
                    </a:ext>
                  </a:extLst>
                </p:cNvPr>
                <p:cNvSpPr/>
                <p:nvPr/>
              </p:nvSpPr>
              <p:spPr>
                <a:xfrm>
                  <a:off x="3524374" y="1677211"/>
                  <a:ext cx="151990" cy="304403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50" name="TextBox 19">
                  <a:extLst>
                    <a:ext uri="{FF2B5EF4-FFF2-40B4-BE49-F238E27FC236}">
                      <a16:creationId xmlns:a16="http://schemas.microsoft.com/office/drawing/2014/main" id="{0A7BD579-3DAD-4956-BEEE-DA6ED1B41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7545" y="990600"/>
                  <a:ext cx="2000655" cy="5556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Accumulation </a:t>
                  </a:r>
                  <a:endPara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  <a:p>
                  <a:pPr eaLnBrk="1" hangingPunct="1"/>
                  <a:r>
                    <a:rPr lang="en-US" altLang="en-US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By Any Means</a:t>
                  </a:r>
                </a:p>
              </p:txBody>
            </p:sp>
            <p:sp>
              <p:nvSpPr>
                <p:cNvPr id="9251" name="TextBox 20">
                  <a:extLst>
                    <a:ext uri="{FF2B5EF4-FFF2-40B4-BE49-F238E27FC236}">
                      <a16:creationId xmlns:a16="http://schemas.microsoft.com/office/drawing/2014/main" id="{2FD8C477-86A0-489D-B254-4A3E4BF6D4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10255" y="2000655"/>
                  <a:ext cx="2000655" cy="31750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In few Individuals</a:t>
                  </a:r>
                  <a:endPara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237" name="Group 33">
                <a:extLst>
                  <a:ext uri="{FF2B5EF4-FFF2-40B4-BE49-F238E27FC236}">
                    <a16:creationId xmlns:a16="http://schemas.microsoft.com/office/drawing/2014/main" id="{AE062D7B-BC33-40AE-8433-DEF02F8439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4538" y="3649663"/>
                <a:ext cx="1998662" cy="1327581"/>
                <a:chOff x="4935165" y="990600"/>
                <a:chExt cx="1999035" cy="1327556"/>
              </a:xfrm>
            </p:grpSpPr>
            <p:sp>
              <p:nvSpPr>
                <p:cNvPr id="71" name="Down Arrow 70">
                  <a:extLst>
                    <a:ext uri="{FF2B5EF4-FFF2-40B4-BE49-F238E27FC236}">
                      <a16:creationId xmlns:a16="http://schemas.microsoft.com/office/drawing/2014/main" id="{42773CFF-114C-46C4-9450-2DCCDDA128B0}"/>
                    </a:ext>
                  </a:extLst>
                </p:cNvPr>
                <p:cNvSpPr/>
                <p:nvPr/>
              </p:nvSpPr>
              <p:spPr>
                <a:xfrm>
                  <a:off x="5867680" y="1677211"/>
                  <a:ext cx="152049" cy="304403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47" name="TextBox 21">
                  <a:extLst>
                    <a:ext uri="{FF2B5EF4-FFF2-40B4-BE49-F238E27FC236}">
                      <a16:creationId xmlns:a16="http://schemas.microsoft.com/office/drawing/2014/main" id="{1C1A8DE4-A9A2-456E-AB43-18EA10F10F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3000" y="990600"/>
                  <a:ext cx="1981200" cy="5556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Domination ,</a:t>
                  </a:r>
                </a:p>
                <a:p>
                  <a:pPr eaLnBrk="1" hangingPunct="1"/>
                  <a:r>
                    <a:rPr lang="en-US" altLang="en-US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Exploitation, Fear</a:t>
                  </a:r>
                </a:p>
              </p:txBody>
            </p:sp>
            <p:sp>
              <p:nvSpPr>
                <p:cNvPr id="9248" name="TextBox 22">
                  <a:extLst>
                    <a:ext uri="{FF2B5EF4-FFF2-40B4-BE49-F238E27FC236}">
                      <a16:creationId xmlns:a16="http://schemas.microsoft.com/office/drawing/2014/main" id="{829794F5-A0C4-4B58-9752-FC7D7017D1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35165" y="2000655"/>
                  <a:ext cx="1981200" cy="31750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In Society</a:t>
                  </a:r>
                  <a:endPara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238" name="Group 34">
                <a:extLst>
                  <a:ext uri="{FF2B5EF4-FFF2-40B4-BE49-F238E27FC236}">
                    <a16:creationId xmlns:a16="http://schemas.microsoft.com/office/drawing/2014/main" id="{FA359A4E-28F7-4EF0-9DE7-463F540344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6550" y="3649663"/>
                <a:ext cx="2228851" cy="1327581"/>
                <a:chOff x="7123890" y="990600"/>
                <a:chExt cx="1981201" cy="1327556"/>
              </a:xfrm>
            </p:grpSpPr>
            <p:sp>
              <p:nvSpPr>
                <p:cNvPr id="75" name="Down Arrow 74">
                  <a:extLst>
                    <a:ext uri="{FF2B5EF4-FFF2-40B4-BE49-F238E27FC236}">
                      <a16:creationId xmlns:a16="http://schemas.microsoft.com/office/drawing/2014/main" id="{11F3FCF9-BA12-4720-BC40-5B30B2912C42}"/>
                    </a:ext>
                  </a:extLst>
                </p:cNvPr>
                <p:cNvSpPr/>
                <p:nvPr/>
              </p:nvSpPr>
              <p:spPr>
                <a:xfrm>
                  <a:off x="8021606" y="1677211"/>
                  <a:ext cx="152937" cy="304403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I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44" name="TextBox 23">
                  <a:extLst>
                    <a:ext uri="{FF2B5EF4-FFF2-40B4-BE49-F238E27FC236}">
                      <a16:creationId xmlns:a16="http://schemas.microsoft.com/office/drawing/2014/main" id="{5198842F-06E9-48C9-84EE-0236503C7D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3890" y="990600"/>
                  <a:ext cx="1981201" cy="5556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Font typeface="Symbol" panose="05050102010706020507" pitchFamily="18" charset="2"/>
                    <a:buNone/>
                  </a:pPr>
                  <a:r>
                    <a:rPr lang="en-GB" altLang="en-US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Mastery &amp;</a:t>
                  </a:r>
                </a:p>
                <a:p>
                  <a:pPr eaLnBrk="1" hangingPunct="1">
                    <a:buFont typeface="Symbol" panose="05050102010706020507" pitchFamily="18" charset="2"/>
                    <a:buNone/>
                  </a:pPr>
                  <a:r>
                    <a:rPr lang="en-US" altLang="en-US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Exploitation</a:t>
                  </a:r>
                  <a:endParaRPr lang="en-GB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45" name="TextBox 24">
                  <a:extLst>
                    <a:ext uri="{FF2B5EF4-FFF2-40B4-BE49-F238E27FC236}">
                      <a16:creationId xmlns:a16="http://schemas.microsoft.com/office/drawing/2014/main" id="{A5EDF356-68A5-4A30-BF9E-CAF251F1E4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23890" y="2000655"/>
                  <a:ext cx="1981200" cy="31750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Font typeface="Symbol" panose="05050102010706020507" pitchFamily="18" charset="2"/>
                    <a:buNone/>
                  </a:pPr>
                  <a:r>
                    <a:rPr lang="en-GB" altLang="en-US">
                      <a:solidFill>
                        <a:srgbClr val="FFFFFF"/>
                      </a:solidFill>
                      <a:ea typeface="MS PGothic" panose="020B0600070205080204" pitchFamily="34" charset="-128"/>
                      <a:cs typeface="Arial" panose="020B0604020202020204" pitchFamily="34" charset="0"/>
                    </a:rPr>
                    <a:t>Over Nature</a:t>
                  </a:r>
                </a:p>
              </p:txBody>
            </p:sp>
          </p:grpSp>
          <p:sp>
            <p:nvSpPr>
              <p:cNvPr id="78" name="Multiply 77">
                <a:extLst>
                  <a:ext uri="{FF2B5EF4-FFF2-40B4-BE49-F238E27FC236}">
                    <a16:creationId xmlns:a16="http://schemas.microsoft.com/office/drawing/2014/main" id="{5119A561-09A0-4BFC-8D19-D3103A6369DF}"/>
                  </a:ext>
                </a:extLst>
              </p:cNvPr>
              <p:cNvSpPr/>
              <p:nvPr/>
            </p:nvSpPr>
            <p:spPr>
              <a:xfrm>
                <a:off x="1828960" y="4038704"/>
                <a:ext cx="609261" cy="761702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Multiply 78">
                <a:extLst>
                  <a:ext uri="{FF2B5EF4-FFF2-40B4-BE49-F238E27FC236}">
                    <a16:creationId xmlns:a16="http://schemas.microsoft.com/office/drawing/2014/main" id="{FBC7F2C7-1A06-41B2-848E-AA93BFB1B609}"/>
                  </a:ext>
                </a:extLst>
              </p:cNvPr>
              <p:cNvSpPr/>
              <p:nvPr/>
            </p:nvSpPr>
            <p:spPr>
              <a:xfrm>
                <a:off x="8306919" y="4038704"/>
                <a:ext cx="609260" cy="761702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Multiply 79">
                <a:extLst>
                  <a:ext uri="{FF2B5EF4-FFF2-40B4-BE49-F238E27FC236}">
                    <a16:creationId xmlns:a16="http://schemas.microsoft.com/office/drawing/2014/main" id="{CA76A92D-396A-4C8D-BA3D-91CCEC035503}"/>
                  </a:ext>
                </a:extLst>
              </p:cNvPr>
              <p:cNvSpPr/>
              <p:nvPr/>
            </p:nvSpPr>
            <p:spPr>
              <a:xfrm>
                <a:off x="6020719" y="4038704"/>
                <a:ext cx="609260" cy="761702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Multiply 80">
                <a:extLst>
                  <a:ext uri="{FF2B5EF4-FFF2-40B4-BE49-F238E27FC236}">
                    <a16:creationId xmlns:a16="http://schemas.microsoft.com/office/drawing/2014/main" id="{6DCCF464-B4BA-417E-B7F4-D0EA4C199D08}"/>
                  </a:ext>
                </a:extLst>
              </p:cNvPr>
              <p:cNvSpPr/>
              <p:nvPr/>
            </p:nvSpPr>
            <p:spPr>
              <a:xfrm>
                <a:off x="3886540" y="4038704"/>
                <a:ext cx="609261" cy="761702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228" name="Group 48">
              <a:extLst>
                <a:ext uri="{FF2B5EF4-FFF2-40B4-BE49-F238E27FC236}">
                  <a16:creationId xmlns:a16="http://schemas.microsoft.com/office/drawing/2014/main" id="{1221DCFC-1F02-4159-8455-0B6DECC8C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302749"/>
              <a:ext cx="8991600" cy="1055189"/>
              <a:chOff x="0" y="5302749"/>
              <a:chExt cx="8991600" cy="1055189"/>
            </a:xfrm>
          </p:grpSpPr>
          <p:sp>
            <p:nvSpPr>
              <p:cNvPr id="9229" name="TextBox 17">
                <a:extLst>
                  <a:ext uri="{FF2B5EF4-FFF2-40B4-BE49-F238E27FC236}">
                    <a16:creationId xmlns:a16="http://schemas.microsoft.com/office/drawing/2014/main" id="{55B2FF44-C77B-4742-B5B3-139E2E398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73358"/>
                <a:ext cx="4419600" cy="793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Obsession  for Consumption       </a:t>
                </a:r>
                <a:endParaRPr lang="en-US" altLang="en-US">
                  <a:solidFill>
                    <a:srgbClr val="FFFFFF"/>
                  </a:solidFill>
                  <a:latin typeface="Kruti Dev 010" pitchFamily="2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     “	     for Profit	         </a:t>
                </a:r>
                <a:endParaRPr lang="en-US" altLang="en-US">
                  <a:solidFill>
                    <a:srgbClr val="FFFFFF"/>
                  </a:solidFill>
                  <a:latin typeface="Kruti Dev 010" pitchFamily="2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     “         for Sensual Pleasure    </a:t>
                </a:r>
              </a:p>
            </p:txBody>
          </p:sp>
          <p:sp>
            <p:nvSpPr>
              <p:cNvPr id="44" name="Multiply 43">
                <a:extLst>
                  <a:ext uri="{FF2B5EF4-FFF2-40B4-BE49-F238E27FC236}">
                    <a16:creationId xmlns:a16="http://schemas.microsoft.com/office/drawing/2014/main" id="{A2CCA024-1C35-4AA1-B018-D186F62678E6}"/>
                  </a:ext>
                </a:extLst>
              </p:cNvPr>
              <p:cNvSpPr/>
              <p:nvPr/>
            </p:nvSpPr>
            <p:spPr bwMode="auto">
              <a:xfrm>
                <a:off x="3047481" y="5302748"/>
                <a:ext cx="610439" cy="761702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231" name="TextBox 17">
                <a:extLst>
                  <a:ext uri="{FF2B5EF4-FFF2-40B4-BE49-F238E27FC236}">
                    <a16:creationId xmlns:a16="http://schemas.microsoft.com/office/drawing/2014/main" id="{BD1D1EA2-0EE6-47FD-AF58-46E681B73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5367338"/>
                <a:ext cx="2209800" cy="793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Resource Depletion</a:t>
                </a:r>
              </a:p>
              <a:p>
                <a:pPr eaLnBrk="1" hangingPunct="1"/>
                <a:r>
                  <a: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Pollution</a:t>
                </a:r>
              </a:p>
              <a:p>
                <a:pPr eaLnBrk="1" hangingPunct="1"/>
                <a:endParaRPr lang="en-US" altLang="en-US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" name="Multiply 46">
                <a:extLst>
                  <a:ext uri="{FF2B5EF4-FFF2-40B4-BE49-F238E27FC236}">
                    <a16:creationId xmlns:a16="http://schemas.microsoft.com/office/drawing/2014/main" id="{F6FD0C9A-7B80-4307-BD4B-B3B5762434C9}"/>
                  </a:ext>
                </a:extLst>
              </p:cNvPr>
              <p:cNvSpPr/>
              <p:nvPr/>
            </p:nvSpPr>
            <p:spPr bwMode="auto">
              <a:xfrm>
                <a:off x="8382340" y="5596236"/>
                <a:ext cx="609260" cy="761702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9233" name="TextBox 17">
                <a:extLst>
                  <a:ext uri="{FF2B5EF4-FFF2-40B4-BE49-F238E27FC236}">
                    <a16:creationId xmlns:a16="http://schemas.microsoft.com/office/drawing/2014/main" id="{9B58966A-C0A9-49D5-A6F3-B6F406FC9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5367670"/>
                <a:ext cx="1981200" cy="793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Terrorism</a:t>
                </a:r>
              </a:p>
              <a:p>
                <a:pPr eaLnBrk="1" hangingPunct="1"/>
                <a:r>
                  <a:rPr lang="en-US" altLang="en-US">
                    <a:solidFill>
                      <a:srgbClr val="FFFFFF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War</a:t>
                </a:r>
              </a:p>
              <a:p>
                <a:pPr eaLnBrk="1" hangingPunct="1"/>
                <a:endParaRPr lang="en-US" altLang="en-US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" name="Multiply 48">
                <a:extLst>
                  <a:ext uri="{FF2B5EF4-FFF2-40B4-BE49-F238E27FC236}">
                    <a16:creationId xmlns:a16="http://schemas.microsoft.com/office/drawing/2014/main" id="{4B181313-237F-499A-889B-18C8CC838E58}"/>
                  </a:ext>
                </a:extLst>
              </p:cNvPr>
              <p:cNvSpPr/>
              <p:nvPr/>
            </p:nvSpPr>
            <p:spPr bwMode="auto">
              <a:xfrm>
                <a:off x="5734355" y="5527983"/>
                <a:ext cx="610439" cy="761702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85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1A71219-DCF1-4CE4-B86E-DEF8865C28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Harmony in the Society (</a:t>
            </a:r>
            <a:r>
              <a:rPr lang="en-US" altLang="en-US" sz="2800" dirty="0" err="1">
                <a:latin typeface="Kruti Dev 010" pitchFamily="2" charset="0"/>
              </a:rPr>
              <a:t>lekt</a:t>
            </a:r>
            <a:r>
              <a:rPr lang="en-US" altLang="en-US" sz="2800" dirty="0">
                <a:latin typeface="Kruti Dev 010" pitchFamily="2" charset="0"/>
              </a:rPr>
              <a:t> </a:t>
            </a:r>
            <a:r>
              <a:rPr lang="en-US" altLang="en-US" sz="2800" dirty="0" err="1">
                <a:latin typeface="Kruti Dev 010" pitchFamily="2" charset="0"/>
              </a:rPr>
              <a:t>esa</a:t>
            </a:r>
            <a:r>
              <a:rPr lang="en-US" altLang="en-US" sz="2800" dirty="0">
                <a:latin typeface="Kruti Dev 010" pitchFamily="2" charset="0"/>
              </a:rPr>
              <a:t> </a:t>
            </a:r>
            <a:r>
              <a:rPr lang="en-US" altLang="en-US" sz="2800" dirty="0" err="1">
                <a:latin typeface="Kruti Dev 010" pitchFamily="2" charset="0"/>
              </a:rPr>
              <a:t>O;oLFkk</a:t>
            </a:r>
            <a:r>
              <a:rPr lang="en-US" altLang="en-US" dirty="0"/>
              <a:t>)</a:t>
            </a:r>
            <a:endParaRPr lang="en-IN" altLang="en-US" dirty="0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65A70522-8E34-4667-9014-117AB2DAB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 b="1"/>
              <a:t>Human Goal</a:t>
            </a:r>
            <a:r>
              <a:rPr lang="en-GB" altLang="en-US" b="1"/>
              <a:t> (</a:t>
            </a:r>
            <a:r>
              <a:rPr lang="en-GB" altLang="en-US" sz="2800">
                <a:latin typeface="Kruti Dev 010" pitchFamily="2" charset="0"/>
              </a:rPr>
              <a:t>ekuo y{;</a:t>
            </a:r>
            <a:r>
              <a:rPr lang="en-GB" altLang="en-US" b="1"/>
              <a:t>)</a:t>
            </a:r>
            <a:endParaRPr lang="en-IN"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lang="it-IT" altLang="en-US" b="1"/>
          </a:p>
          <a:p>
            <a:pPr>
              <a:buFont typeface="Symbol" pitchFamily="18" charset="2"/>
              <a:buNone/>
            </a:pPr>
            <a:endParaRPr altLang="en-US" b="1"/>
          </a:p>
          <a:p>
            <a:pPr>
              <a:buFont typeface="Symbol" pitchFamily="18" charset="2"/>
              <a:buNone/>
            </a:pPr>
            <a:endParaRPr altLang="en-US" b="1"/>
          </a:p>
          <a:p>
            <a:pPr>
              <a:buFont typeface="Symbol" pitchFamily="18" charset="2"/>
              <a:buNone/>
            </a:pPr>
            <a:r>
              <a:rPr altLang="en-US" b="1"/>
              <a:t>Human Order </a:t>
            </a:r>
            <a:r>
              <a:rPr altLang="en-US" b="1">
                <a:latin typeface="Kruti Dev 010" pitchFamily="2" charset="0"/>
              </a:rPr>
              <a:t>¼</a:t>
            </a:r>
            <a:r>
              <a:rPr altLang="en-US" sz="2600" b="1">
                <a:latin typeface="Kruti Dev 010" pitchFamily="2" charset="0"/>
              </a:rPr>
              <a:t>ekuoh; O;oLFkk</a:t>
            </a:r>
            <a:r>
              <a:rPr altLang="en-US" b="1">
                <a:latin typeface="Kruti Dev 010" pitchFamily="2" charset="0"/>
              </a:rPr>
              <a:t>½</a:t>
            </a:r>
            <a:endParaRPr lang="en-IN" altLang="en-US">
              <a:latin typeface="Kruti Dev 010" pitchFamily="2" charset="0"/>
            </a:endParaRPr>
          </a:p>
          <a:p>
            <a:pPr>
              <a:buFont typeface="Symbol" pitchFamily="18" charset="2"/>
              <a:buNone/>
            </a:pPr>
            <a:r>
              <a:rPr altLang="en-US" b="1"/>
              <a:t>Systems / Dimensions </a:t>
            </a:r>
            <a:r>
              <a:rPr altLang="en-US">
                <a:latin typeface="Kruti Dev 010" pitchFamily="2" charset="0"/>
              </a:rPr>
              <a:t>¼</a:t>
            </a:r>
            <a:r>
              <a:rPr altLang="en-US" b="1">
                <a:latin typeface="Kruti Dev 010" pitchFamily="2" charset="0"/>
              </a:rPr>
              <a:t>vk;ke½</a:t>
            </a:r>
            <a:endParaRPr lang="en-IN" altLang="en-US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/>
              <a:t>1. Education </a:t>
            </a:r>
            <a:r>
              <a:rPr lang="en-GB" altLang="en-US"/>
              <a:t>–</a:t>
            </a:r>
            <a:r>
              <a:rPr altLang="en-US"/>
              <a:t> Sanskar	- </a:t>
            </a:r>
            <a:r>
              <a:rPr altLang="en-US" b="1">
                <a:latin typeface="Kruti Dev 010" pitchFamily="2" charset="0"/>
              </a:rPr>
              <a:t>f”k{kk laLdkj</a:t>
            </a:r>
            <a:endParaRPr lang="en-IN" altLang="en-US" b="1">
              <a:latin typeface="Kruti Dev 010" pitchFamily="2" charset="0"/>
            </a:endParaRPr>
          </a:p>
          <a:p>
            <a:pPr lvl="1">
              <a:buFont typeface="Wingdings" pitchFamily="2" charset="2"/>
              <a:buNone/>
            </a:pPr>
            <a:r>
              <a:rPr lang="en-GB" altLang="en-US"/>
              <a:t>2. Health – Self-regulation	- </a:t>
            </a:r>
            <a:r>
              <a:rPr lang="en-GB" altLang="en-US" b="1">
                <a:latin typeface="Kruti Dev 010" pitchFamily="2" charset="0"/>
              </a:rPr>
              <a:t>LokLF; la;e</a:t>
            </a:r>
          </a:p>
          <a:p>
            <a:pPr lvl="1">
              <a:buFont typeface="Wingdings" pitchFamily="2" charset="2"/>
              <a:buNone/>
            </a:pPr>
            <a:r>
              <a:rPr lang="en-GB" altLang="en-US"/>
              <a:t>3. Production – Work		- </a:t>
            </a:r>
            <a:r>
              <a:rPr lang="en-GB" altLang="en-US" b="1">
                <a:latin typeface="Kruti Dev 010" pitchFamily="2" charset="0"/>
              </a:rPr>
              <a:t>mRiknu dk;Z</a:t>
            </a:r>
          </a:p>
          <a:p>
            <a:pPr lvl="1">
              <a:buFont typeface="Symbol" panose="05050102010706020507" pitchFamily="18" charset="2"/>
              <a:buNone/>
            </a:pPr>
            <a:r>
              <a:rPr altLang="en-US"/>
              <a:t>4. Justice – Preservation 	-</a:t>
            </a:r>
            <a:r>
              <a:rPr altLang="en-US" b="1">
                <a:latin typeface="Kruti Dev 010" pitchFamily="2" charset="0"/>
              </a:rPr>
              <a:t> U;k; lqj{kk</a:t>
            </a:r>
            <a:endParaRPr lang="en-IN" altLang="en-US" b="1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/>
              <a:t>5. Exchange – Storage	- </a:t>
            </a:r>
            <a:r>
              <a:rPr altLang="en-US" b="1">
                <a:latin typeface="Kruti Dev 010" pitchFamily="2" charset="0"/>
              </a:rPr>
              <a:t>fofue; dks’k</a:t>
            </a:r>
            <a:r>
              <a:rPr altLang="en-US"/>
              <a:t>	 </a:t>
            </a:r>
            <a:endParaRPr lang="en-IN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4004728-955D-4854-8804-D37BF64DC572}"/>
              </a:ext>
            </a:extLst>
          </p:cNvPr>
          <p:cNvSpPr/>
          <p:nvPr/>
        </p:nvSpPr>
        <p:spPr bwMode="auto">
          <a:xfrm>
            <a:off x="2439988" y="2686050"/>
            <a:ext cx="506412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7B1471-24BF-4FFF-8D1D-0A4930699C88}"/>
              </a:ext>
            </a:extLst>
          </p:cNvPr>
          <p:cNvSpPr/>
          <p:nvPr/>
        </p:nvSpPr>
        <p:spPr bwMode="auto">
          <a:xfrm>
            <a:off x="48768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D3C7326E-5F1E-4748-8214-9A49F59A3CCE}"/>
              </a:ext>
            </a:extLst>
          </p:cNvPr>
          <p:cNvSpPr/>
          <p:nvPr/>
        </p:nvSpPr>
        <p:spPr bwMode="auto">
          <a:xfrm>
            <a:off x="72390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07E2B6F0-E2AD-453A-95D7-08CDD7C814B1}"/>
              </a:ext>
            </a:extLst>
          </p:cNvPr>
          <p:cNvSpPr/>
          <p:nvPr/>
        </p:nvSpPr>
        <p:spPr bwMode="auto">
          <a:xfrm>
            <a:off x="93726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4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E7E33D-7BB8-477C-BFEC-35D428DD21E6}"/>
              </a:ext>
            </a:extLst>
          </p:cNvPr>
          <p:cNvCxnSpPr>
            <a:stCxn id="26" idx="6"/>
            <a:endCxn id="27" idx="2"/>
          </p:cNvCxnSpPr>
          <p:nvPr/>
        </p:nvCxnSpPr>
        <p:spPr bwMode="auto">
          <a:xfrm>
            <a:off x="2946400" y="2981325"/>
            <a:ext cx="1930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028A72-DCA4-4AD9-A228-6197E0195284}"/>
              </a:ext>
            </a:extLst>
          </p:cNvPr>
          <p:cNvCxnSpPr/>
          <p:nvPr/>
        </p:nvCxnSpPr>
        <p:spPr bwMode="auto">
          <a:xfrm>
            <a:off x="2928938" y="3124200"/>
            <a:ext cx="43862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2AD7348-92D5-4556-B8FA-B84ED514B0D1}"/>
              </a:ext>
            </a:extLst>
          </p:cNvPr>
          <p:cNvCxnSpPr>
            <a:endCxn id="29" idx="4"/>
          </p:cNvCxnSpPr>
          <p:nvPr/>
        </p:nvCxnSpPr>
        <p:spPr bwMode="auto">
          <a:xfrm>
            <a:off x="2928938" y="3276600"/>
            <a:ext cx="66976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5" name="Group 29">
            <a:extLst>
              <a:ext uri="{FF2B5EF4-FFF2-40B4-BE49-F238E27FC236}">
                <a16:creationId xmlns:a16="http://schemas.microsoft.com/office/drawing/2014/main" id="{FBD2C041-B7E0-4D90-8BB9-6D865AFF49BE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162050"/>
            <a:ext cx="2379662" cy="1379538"/>
            <a:chOff x="1620" y="990600"/>
            <a:chExt cx="2380035" cy="1379387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A96EE581-761E-4835-969F-521826A263A3}"/>
                </a:ext>
              </a:extLst>
            </p:cNvPr>
            <p:cNvSpPr/>
            <p:nvPr/>
          </p:nvSpPr>
          <p:spPr>
            <a:xfrm>
              <a:off x="1086052" y="1676325"/>
              <a:ext cx="152424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1770" name="TextBox 17">
              <a:extLst>
                <a:ext uri="{FF2B5EF4-FFF2-40B4-BE49-F238E27FC236}">
                  <a16:creationId xmlns:a16="http://schemas.microsoft.com/office/drawing/2014/main" id="{5E494553-0BDF-48AB-8AC6-EE8E944A4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990600"/>
              <a:ext cx="2362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IN" altLang="en-US">
                  <a:cs typeface="Arial" panose="020B0604020202020204" pitchFamily="34" charset="0"/>
                </a:rPr>
                <a:t>Right Understanding &amp; Right Feeling</a:t>
              </a:r>
            </a:p>
          </p:txBody>
        </p:sp>
        <p:sp>
          <p:nvSpPr>
            <p:cNvPr id="31771" name="TextBox 18">
              <a:extLst>
                <a:ext uri="{FF2B5EF4-FFF2-40B4-BE49-F238E27FC236}">
                  <a16:creationId xmlns:a16="http://schemas.microsoft.com/office/drawing/2014/main" id="{358B5896-18B4-4194-A48F-8AA89C583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000655"/>
              <a:ext cx="2362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Individual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1756" name="Group 31">
            <a:extLst>
              <a:ext uri="{FF2B5EF4-FFF2-40B4-BE49-F238E27FC236}">
                <a16:creationId xmlns:a16="http://schemas.microsoft.com/office/drawing/2014/main" id="{9BC5640E-BE89-4D57-87C3-586FC6DC18F6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1162050"/>
            <a:ext cx="2038350" cy="1379538"/>
            <a:chOff x="2610255" y="990600"/>
            <a:chExt cx="2037945" cy="1379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46891F91-0FB4-4317-8DBD-560DF440615F}"/>
                </a:ext>
              </a:extLst>
            </p:cNvPr>
            <p:cNvSpPr/>
            <p:nvPr/>
          </p:nvSpPr>
          <p:spPr>
            <a:xfrm>
              <a:off x="3524473" y="1676325"/>
              <a:ext cx="152370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1767" name="TextBox 19">
              <a:extLst>
                <a:ext uri="{FF2B5EF4-FFF2-40B4-BE49-F238E27FC236}">
                  <a16:creationId xmlns:a16="http://schemas.microsoft.com/office/drawing/2014/main" id="{390EBD02-B882-480B-8AA5-77B79DC34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545" y="990600"/>
              <a:ext cx="2000655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Prosperity</a:t>
              </a:r>
            </a:p>
            <a:p>
              <a:pPr eaLnBrk="1" hangingPunct="1"/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31768" name="TextBox 20">
              <a:extLst>
                <a:ext uri="{FF2B5EF4-FFF2-40B4-BE49-F238E27FC236}">
                  <a16:creationId xmlns:a16="http://schemas.microsoft.com/office/drawing/2014/main" id="{9B0209BB-1127-4C48-930C-918B6CC66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255" y="2000655"/>
              <a:ext cx="2000655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Family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1757" name="Group 33">
            <a:extLst>
              <a:ext uri="{FF2B5EF4-FFF2-40B4-BE49-F238E27FC236}">
                <a16:creationId xmlns:a16="http://schemas.microsoft.com/office/drawing/2014/main" id="{D98DBCD0-129B-466D-AB0C-6250B02C2059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1162050"/>
            <a:ext cx="1998662" cy="1379538"/>
            <a:chOff x="4935165" y="990600"/>
            <a:chExt cx="1999035" cy="1379387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66135C8B-8029-400B-A0D4-EBC6ABC4AE4F}"/>
                </a:ext>
              </a:extLst>
            </p:cNvPr>
            <p:cNvSpPr/>
            <p:nvPr/>
          </p:nvSpPr>
          <p:spPr>
            <a:xfrm>
              <a:off x="5867201" y="1676325"/>
              <a:ext cx="152428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1764" name="TextBox 21">
              <a:extLst>
                <a:ext uri="{FF2B5EF4-FFF2-40B4-BE49-F238E27FC236}">
                  <a16:creationId xmlns:a16="http://schemas.microsoft.com/office/drawing/2014/main" id="{CB0DE035-1276-42DB-8CC9-5B7F8D968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990600"/>
              <a:ext cx="1981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Fearlessness</a:t>
              </a:r>
            </a:p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(Trust)</a:t>
              </a:r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31765" name="TextBox 22">
              <a:extLst>
                <a:ext uri="{FF2B5EF4-FFF2-40B4-BE49-F238E27FC236}">
                  <a16:creationId xmlns:a16="http://schemas.microsoft.com/office/drawing/2014/main" id="{D6CDCA34-0051-4310-81B6-055B66DE0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165" y="2000655"/>
              <a:ext cx="1981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Society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1758" name="Group 34">
            <a:extLst>
              <a:ext uri="{FF2B5EF4-FFF2-40B4-BE49-F238E27FC236}">
                <a16:creationId xmlns:a16="http://schemas.microsoft.com/office/drawing/2014/main" id="{5BAC04C0-5B95-460E-8B19-7D875A7E5641}"/>
              </a:ext>
            </a:extLst>
          </p:cNvPr>
          <p:cNvGrpSpPr>
            <a:grpSpLocks/>
          </p:cNvGrpSpPr>
          <p:nvPr/>
        </p:nvGrpSpPr>
        <p:grpSpPr bwMode="auto">
          <a:xfrm>
            <a:off x="8647113" y="1162050"/>
            <a:ext cx="1981200" cy="1655763"/>
            <a:chOff x="7123890" y="990600"/>
            <a:chExt cx="1981200" cy="1656315"/>
          </a:xfrm>
        </p:grpSpPr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7F2DAB6E-63A9-438D-B699-41C1BA175B36}"/>
                </a:ext>
              </a:extLst>
            </p:cNvPr>
            <p:cNvSpPr/>
            <p:nvPr/>
          </p:nvSpPr>
          <p:spPr>
            <a:xfrm>
              <a:off x="8020827" y="1676629"/>
              <a:ext cx="152400" cy="30490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1761" name="TextBox 23">
              <a:extLst>
                <a:ext uri="{FF2B5EF4-FFF2-40B4-BE49-F238E27FC236}">
                  <a16:creationId xmlns:a16="http://schemas.microsoft.com/office/drawing/2014/main" id="{1F1F2272-D216-4794-ACC7-D3016D118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990600"/>
              <a:ext cx="1981200" cy="64654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Co-Existence</a:t>
              </a:r>
            </a:p>
            <a:p>
              <a:pPr eaLnBrk="1" hangingPunct="1"/>
              <a:r>
                <a:rPr lang="en-GB" altLang="en-US" sz="1600">
                  <a:cs typeface="Arial" panose="020B0604020202020204" pitchFamily="34" charset="0"/>
                </a:rPr>
                <a:t>(mutual fulfilment)</a:t>
              </a:r>
              <a:r>
                <a:rPr lang="en-GB" altLang="en-US">
                  <a:cs typeface="Arial" panose="020B0604020202020204" pitchFamily="34" charset="0"/>
                </a:rPr>
                <a:t> </a:t>
              </a:r>
              <a:endParaRPr lang="en-GB" altLang="en-US" sz="1600">
                <a:cs typeface="Arial" panose="020B0604020202020204" pitchFamily="34" charset="0"/>
              </a:endParaRPr>
            </a:p>
          </p:txBody>
        </p:sp>
        <p:sp>
          <p:nvSpPr>
            <p:cNvPr id="31762" name="TextBox 24">
              <a:extLst>
                <a:ext uri="{FF2B5EF4-FFF2-40B4-BE49-F238E27FC236}">
                  <a16:creationId xmlns:a16="http://schemas.microsoft.com/office/drawing/2014/main" id="{4861BDB5-E4C4-4162-988C-DC8DF5A17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2000655"/>
              <a:ext cx="1981200" cy="6462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In Nature/ Existence</a:t>
              </a:r>
            </a:p>
          </p:txBody>
        </p:sp>
      </p:grpSp>
      <p:sp>
        <p:nvSpPr>
          <p:cNvPr id="31759" name="Rectangle 29">
            <a:extLst>
              <a:ext uri="{FF2B5EF4-FFF2-40B4-BE49-F238E27FC236}">
                <a16:creationId xmlns:a16="http://schemas.microsoft.com/office/drawing/2014/main" id="{5C84CF63-D876-442A-8023-F2A2D1D2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1828800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cs typeface="Arial" panose="020B0604020202020204" pitchFamily="34" charset="0"/>
              </a:rPr>
              <a:t>Happiness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4">
            <a:extLst>
              <a:ext uri="{FF2B5EF4-FFF2-40B4-BE49-F238E27FC236}">
                <a16:creationId xmlns:a16="http://schemas.microsoft.com/office/drawing/2014/main" id="{C18E26B4-DB0A-411C-A652-73A254153274}"/>
              </a:ext>
            </a:extLst>
          </p:cNvPr>
          <p:cNvGrpSpPr>
            <a:grpSpLocks/>
          </p:cNvGrpSpPr>
          <p:nvPr/>
        </p:nvGrpSpPr>
        <p:grpSpPr bwMode="auto">
          <a:xfrm>
            <a:off x="8647113" y="1162050"/>
            <a:ext cx="1981200" cy="1655763"/>
            <a:chOff x="7123890" y="990600"/>
            <a:chExt cx="1981200" cy="1656315"/>
          </a:xfrm>
        </p:grpSpPr>
        <p:sp>
          <p:nvSpPr>
            <p:cNvPr id="54" name="Down Arrow 11">
              <a:extLst>
                <a:ext uri="{FF2B5EF4-FFF2-40B4-BE49-F238E27FC236}">
                  <a16:creationId xmlns:a16="http://schemas.microsoft.com/office/drawing/2014/main" id="{278F22A4-2924-4F36-8144-DAE9170F644B}"/>
                </a:ext>
              </a:extLst>
            </p:cNvPr>
            <p:cNvSpPr/>
            <p:nvPr/>
          </p:nvSpPr>
          <p:spPr>
            <a:xfrm>
              <a:off x="8020827" y="1676629"/>
              <a:ext cx="152400" cy="30490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2806" name="TextBox 23">
              <a:extLst>
                <a:ext uri="{FF2B5EF4-FFF2-40B4-BE49-F238E27FC236}">
                  <a16:creationId xmlns:a16="http://schemas.microsoft.com/office/drawing/2014/main" id="{29AEA8FF-1757-47BD-8718-DA4D06D27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990600"/>
              <a:ext cx="1981200" cy="64654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Co-Existence</a:t>
              </a:r>
            </a:p>
            <a:p>
              <a:pPr eaLnBrk="1" hangingPunct="1"/>
              <a:r>
                <a:rPr lang="en-GB" altLang="en-US" sz="1600">
                  <a:cs typeface="Arial" panose="020B0604020202020204" pitchFamily="34" charset="0"/>
                </a:rPr>
                <a:t>(mutual fulfilment)</a:t>
              </a:r>
              <a:r>
                <a:rPr lang="en-GB" altLang="en-US">
                  <a:cs typeface="Arial" panose="020B0604020202020204" pitchFamily="34" charset="0"/>
                </a:rPr>
                <a:t> </a:t>
              </a:r>
              <a:endParaRPr lang="en-GB" altLang="en-US" sz="1600">
                <a:cs typeface="Arial" panose="020B0604020202020204" pitchFamily="34" charset="0"/>
              </a:endParaRPr>
            </a:p>
          </p:txBody>
        </p:sp>
        <p:sp>
          <p:nvSpPr>
            <p:cNvPr id="32807" name="TextBox 24">
              <a:extLst>
                <a:ext uri="{FF2B5EF4-FFF2-40B4-BE49-F238E27FC236}">
                  <a16:creationId xmlns:a16="http://schemas.microsoft.com/office/drawing/2014/main" id="{CE0E3A49-2415-4861-848F-1EC75E34F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2000655"/>
              <a:ext cx="1981200" cy="6462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In Nature/ Existence</a:t>
              </a:r>
            </a:p>
          </p:txBody>
        </p:sp>
      </p:grpSp>
      <p:sp>
        <p:nvSpPr>
          <p:cNvPr id="32771" name="Title 1">
            <a:extLst>
              <a:ext uri="{FF2B5EF4-FFF2-40B4-BE49-F238E27FC236}">
                <a16:creationId xmlns:a16="http://schemas.microsoft.com/office/drawing/2014/main" id="{903B48A2-75FB-4F0C-92BC-F0307574C3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b="1" dirty="0"/>
              <a:t>Systems / Dimensions Essential to Achieve Human Goal</a:t>
            </a:r>
            <a:endParaRPr lang="en-IN" altLang="en-US" dirty="0"/>
          </a:p>
        </p:txBody>
      </p:sp>
      <p:sp>
        <p:nvSpPr>
          <p:cNvPr id="32772" name="Text Placeholder 2">
            <a:extLst>
              <a:ext uri="{FF2B5EF4-FFF2-40B4-BE49-F238E27FC236}">
                <a16:creationId xmlns:a16="http://schemas.microsoft.com/office/drawing/2014/main" id="{1D0FFA3C-A18A-4E43-B273-2AF6B4473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 b="1" dirty="0"/>
              <a:t>Human Goal (</a:t>
            </a:r>
            <a:r>
              <a:rPr altLang="en-US" sz="2800" dirty="0" err="1">
                <a:latin typeface="Kruti Dev 010" pitchFamily="2" charset="0"/>
              </a:rPr>
              <a:t>ekuo</a:t>
            </a:r>
            <a:r>
              <a:rPr altLang="en-US" sz="2800" dirty="0">
                <a:latin typeface="Kruti Dev 010" pitchFamily="2" charset="0"/>
              </a:rPr>
              <a:t> y{;</a:t>
            </a:r>
            <a:r>
              <a:rPr altLang="en-US" b="1" dirty="0"/>
              <a:t>)</a:t>
            </a:r>
            <a:endParaRPr altLang="en-US" dirty="0"/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endParaRPr altLang="en-US" dirty="0"/>
          </a:p>
          <a:p>
            <a:pPr>
              <a:buFont typeface="Symbol" pitchFamily="18" charset="2"/>
              <a:buNone/>
            </a:pPr>
            <a:endParaRPr lang="it-IT" altLang="en-US" b="1" dirty="0"/>
          </a:p>
          <a:p>
            <a:pPr>
              <a:buFont typeface="Symbol" pitchFamily="18" charset="2"/>
              <a:buNone/>
            </a:pPr>
            <a:endParaRPr altLang="en-US" b="1" dirty="0"/>
          </a:p>
          <a:p>
            <a:pPr>
              <a:buFont typeface="Symbol" pitchFamily="18" charset="2"/>
              <a:buNone/>
            </a:pPr>
            <a:endParaRPr altLang="en-US" b="1" dirty="0"/>
          </a:p>
          <a:p>
            <a:pPr>
              <a:buFont typeface="Symbol" pitchFamily="18" charset="2"/>
              <a:buNone/>
            </a:pPr>
            <a:r>
              <a:rPr altLang="en-US" b="1" dirty="0"/>
              <a:t>Human Order </a:t>
            </a:r>
            <a:r>
              <a:rPr altLang="en-US" b="1" dirty="0">
                <a:latin typeface="Kruti Dev 010" pitchFamily="2" charset="0"/>
              </a:rPr>
              <a:t>¼</a:t>
            </a:r>
            <a:r>
              <a:rPr altLang="en-US" sz="2600" b="1" dirty="0">
                <a:latin typeface="Kruti Dev 010" pitchFamily="2" charset="0"/>
              </a:rPr>
              <a:t>ekuoh; O;oLFkk</a:t>
            </a:r>
            <a:r>
              <a:rPr altLang="en-US" b="1" dirty="0">
                <a:latin typeface="Kruti Dev 010" pitchFamily="2" charset="0"/>
              </a:rPr>
              <a:t>½</a:t>
            </a:r>
            <a:endParaRPr lang="en-IN" altLang="en-US" dirty="0">
              <a:latin typeface="Kruti Dev 010" pitchFamily="2" charset="0"/>
            </a:endParaRPr>
          </a:p>
          <a:p>
            <a:pPr>
              <a:buFont typeface="Symbol" pitchFamily="18" charset="2"/>
              <a:buNone/>
            </a:pPr>
            <a:r>
              <a:rPr altLang="en-US" b="1" dirty="0"/>
              <a:t>Systems / Dimensions </a:t>
            </a:r>
            <a:r>
              <a:rPr altLang="en-US" dirty="0">
                <a:latin typeface="Kruti Dev 010" pitchFamily="2" charset="0"/>
              </a:rPr>
              <a:t>¼</a:t>
            </a:r>
            <a:r>
              <a:rPr altLang="en-US" b="1" dirty="0">
                <a:latin typeface="Kruti Dev 010" pitchFamily="2" charset="0"/>
              </a:rPr>
              <a:t>vk;ke½</a:t>
            </a:r>
            <a:endParaRPr lang="en-IN" altLang="en-US" dirty="0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 dirty="0"/>
              <a:t>1. Education </a:t>
            </a:r>
            <a:r>
              <a:rPr lang="en-GB" altLang="en-US" dirty="0"/>
              <a:t>–</a:t>
            </a:r>
            <a:r>
              <a:rPr altLang="en-US" dirty="0"/>
              <a:t> </a:t>
            </a:r>
            <a:r>
              <a:rPr altLang="en-US" dirty="0" err="1"/>
              <a:t>Sanskar</a:t>
            </a:r>
            <a:endParaRPr lang="en-IN" altLang="en-US" b="1" dirty="0">
              <a:latin typeface="Kruti Dev 010" pitchFamily="2" charset="0"/>
            </a:endParaRPr>
          </a:p>
          <a:p>
            <a:pPr lvl="1">
              <a:buFont typeface="Wingdings" pitchFamily="2" charset="2"/>
              <a:buNone/>
            </a:pPr>
            <a:r>
              <a:rPr lang="en-GB" altLang="en-US" dirty="0"/>
              <a:t>2. Health – Self-regulation</a:t>
            </a:r>
            <a:endParaRPr lang="en-GB" altLang="en-US" b="1" dirty="0">
              <a:latin typeface="Kruti Dev 010" pitchFamily="2" charset="0"/>
            </a:endParaRPr>
          </a:p>
          <a:p>
            <a:pPr lvl="1">
              <a:buFont typeface="Wingdings" pitchFamily="2" charset="2"/>
              <a:buNone/>
            </a:pPr>
            <a:r>
              <a:rPr lang="en-GB" altLang="en-US" dirty="0"/>
              <a:t>3. Production – Work</a:t>
            </a:r>
            <a:endParaRPr lang="en-GB" altLang="en-US" b="1" dirty="0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 dirty="0"/>
              <a:t>4. Justice          – Preservation</a:t>
            </a:r>
            <a:endParaRPr lang="en-IN" altLang="en-US" b="1" dirty="0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 dirty="0"/>
              <a:t>5. Exchange – Storage	 </a:t>
            </a:r>
            <a:endParaRPr lang="en-IN" altLang="en-US" dirty="0"/>
          </a:p>
        </p:txBody>
      </p:sp>
      <p:grpSp>
        <p:nvGrpSpPr>
          <p:cNvPr id="32773" name="Group 29">
            <a:extLst>
              <a:ext uri="{FF2B5EF4-FFF2-40B4-BE49-F238E27FC236}">
                <a16:creationId xmlns:a16="http://schemas.microsoft.com/office/drawing/2014/main" id="{BFE7C7C0-1BF1-4951-AF8E-9C55171D749F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162050"/>
            <a:ext cx="2379662" cy="1379538"/>
            <a:chOff x="1620" y="990600"/>
            <a:chExt cx="2380035" cy="1379387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A8B0EA8B-9CAA-46D5-8881-EB4308FF1EC3}"/>
                </a:ext>
              </a:extLst>
            </p:cNvPr>
            <p:cNvSpPr/>
            <p:nvPr/>
          </p:nvSpPr>
          <p:spPr>
            <a:xfrm>
              <a:off x="1086052" y="1676325"/>
              <a:ext cx="152424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2803" name="TextBox 17">
              <a:extLst>
                <a:ext uri="{FF2B5EF4-FFF2-40B4-BE49-F238E27FC236}">
                  <a16:creationId xmlns:a16="http://schemas.microsoft.com/office/drawing/2014/main" id="{AC747C04-4247-47BF-B1D7-B36CE6B50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990600"/>
              <a:ext cx="2362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IN" altLang="en-US">
                  <a:cs typeface="Arial" panose="020B0604020202020204" pitchFamily="34" charset="0"/>
                </a:rPr>
                <a:t>Right Understanding &amp; Right Feeling</a:t>
              </a:r>
            </a:p>
          </p:txBody>
        </p:sp>
        <p:sp>
          <p:nvSpPr>
            <p:cNvPr id="32804" name="TextBox 18">
              <a:extLst>
                <a:ext uri="{FF2B5EF4-FFF2-40B4-BE49-F238E27FC236}">
                  <a16:creationId xmlns:a16="http://schemas.microsoft.com/office/drawing/2014/main" id="{55E74ADF-54EE-43CE-A479-28ACFD70E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000655"/>
              <a:ext cx="2362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Individual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2774" name="Group 31">
            <a:extLst>
              <a:ext uri="{FF2B5EF4-FFF2-40B4-BE49-F238E27FC236}">
                <a16:creationId xmlns:a16="http://schemas.microsoft.com/office/drawing/2014/main" id="{11E4C7B9-D5B2-43DC-ADD4-E40238FC40B8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1162050"/>
            <a:ext cx="2038350" cy="1379538"/>
            <a:chOff x="2610255" y="990600"/>
            <a:chExt cx="2037945" cy="1379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28775410-7D89-47EA-A4F7-266F4C947A60}"/>
                </a:ext>
              </a:extLst>
            </p:cNvPr>
            <p:cNvSpPr/>
            <p:nvPr/>
          </p:nvSpPr>
          <p:spPr>
            <a:xfrm>
              <a:off x="3524473" y="1676325"/>
              <a:ext cx="152370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2800" name="TextBox 19">
              <a:extLst>
                <a:ext uri="{FF2B5EF4-FFF2-40B4-BE49-F238E27FC236}">
                  <a16:creationId xmlns:a16="http://schemas.microsoft.com/office/drawing/2014/main" id="{88BD45D2-959F-4FAE-A4D3-48FB89EDB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545" y="990600"/>
              <a:ext cx="2000655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Prosperity</a:t>
              </a:r>
            </a:p>
            <a:p>
              <a:pPr eaLnBrk="1" hangingPunct="1"/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32801" name="TextBox 20">
              <a:extLst>
                <a:ext uri="{FF2B5EF4-FFF2-40B4-BE49-F238E27FC236}">
                  <a16:creationId xmlns:a16="http://schemas.microsoft.com/office/drawing/2014/main" id="{DB5FC993-D654-44A3-BB5B-F9B4FC6E2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255" y="2000655"/>
              <a:ext cx="2000655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Family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2775" name="Group 33">
            <a:extLst>
              <a:ext uri="{FF2B5EF4-FFF2-40B4-BE49-F238E27FC236}">
                <a16:creationId xmlns:a16="http://schemas.microsoft.com/office/drawing/2014/main" id="{17408605-566F-4DAD-BC9D-57B4A813FBC7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1162050"/>
            <a:ext cx="1998662" cy="1379538"/>
            <a:chOff x="4935165" y="990600"/>
            <a:chExt cx="1999035" cy="1379387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FB94BB74-A7BE-47FA-ACAE-7431FAC64CF2}"/>
                </a:ext>
              </a:extLst>
            </p:cNvPr>
            <p:cNvSpPr/>
            <p:nvPr/>
          </p:nvSpPr>
          <p:spPr>
            <a:xfrm>
              <a:off x="5867201" y="1676325"/>
              <a:ext cx="152428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2797" name="TextBox 21">
              <a:extLst>
                <a:ext uri="{FF2B5EF4-FFF2-40B4-BE49-F238E27FC236}">
                  <a16:creationId xmlns:a16="http://schemas.microsoft.com/office/drawing/2014/main" id="{41843A58-3FCA-439F-98D7-533806532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990600"/>
              <a:ext cx="1981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Fearlessness</a:t>
              </a:r>
            </a:p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(Trust)</a:t>
              </a:r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32798" name="TextBox 22">
              <a:extLst>
                <a:ext uri="{FF2B5EF4-FFF2-40B4-BE49-F238E27FC236}">
                  <a16:creationId xmlns:a16="http://schemas.microsoft.com/office/drawing/2014/main" id="{E8C85965-D34C-48C8-96ED-00A4AB9AF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165" y="2000655"/>
              <a:ext cx="1981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Society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sp>
        <p:nvSpPr>
          <p:cNvPr id="46" name="Oval 5">
            <a:extLst>
              <a:ext uri="{FF2B5EF4-FFF2-40B4-BE49-F238E27FC236}">
                <a16:creationId xmlns:a16="http://schemas.microsoft.com/office/drawing/2014/main" id="{04EF0737-49A6-418A-810F-762064210E7D}"/>
              </a:ext>
            </a:extLst>
          </p:cNvPr>
          <p:cNvSpPr/>
          <p:nvPr/>
        </p:nvSpPr>
        <p:spPr>
          <a:xfrm>
            <a:off x="8610600" y="17526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Oval 5">
            <a:extLst>
              <a:ext uri="{FF2B5EF4-FFF2-40B4-BE49-F238E27FC236}">
                <a16:creationId xmlns:a16="http://schemas.microsoft.com/office/drawing/2014/main" id="{3C3EF74D-C431-4B3C-93E4-E6B819D4E182}"/>
              </a:ext>
            </a:extLst>
          </p:cNvPr>
          <p:cNvSpPr/>
          <p:nvPr/>
        </p:nvSpPr>
        <p:spPr>
          <a:xfrm>
            <a:off x="3852863" y="5411788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487F94-779B-491E-AC83-C4A3DAA8567B}"/>
              </a:ext>
            </a:extLst>
          </p:cNvPr>
          <p:cNvSpPr/>
          <p:nvPr/>
        </p:nvSpPr>
        <p:spPr>
          <a:xfrm>
            <a:off x="1524000" y="17526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id="{B0206FF0-7874-4C8A-87C3-115808CD5767}"/>
              </a:ext>
            </a:extLst>
          </p:cNvPr>
          <p:cNvSpPr/>
          <p:nvPr/>
        </p:nvSpPr>
        <p:spPr>
          <a:xfrm>
            <a:off x="3090863" y="4325938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1B801A-AE85-4F38-A590-5F5E44B755CD}"/>
              </a:ext>
            </a:extLst>
          </p:cNvPr>
          <p:cNvSpPr/>
          <p:nvPr/>
        </p:nvSpPr>
        <p:spPr>
          <a:xfrm>
            <a:off x="4114800" y="17526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C12835DC-A771-4861-AF95-2426814A26DF}"/>
              </a:ext>
            </a:extLst>
          </p:cNvPr>
          <p:cNvSpPr/>
          <p:nvPr/>
        </p:nvSpPr>
        <p:spPr>
          <a:xfrm>
            <a:off x="3471863" y="4859338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114196A-C78A-4A03-A87A-DF4B1A405D46}"/>
              </a:ext>
            </a:extLst>
          </p:cNvPr>
          <p:cNvSpPr/>
          <p:nvPr/>
        </p:nvSpPr>
        <p:spPr>
          <a:xfrm>
            <a:off x="3319463" y="4876800"/>
            <a:ext cx="46037" cy="533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FFCB2DB1-DCAD-48C9-A6E2-A447264761C9}"/>
              </a:ext>
            </a:extLst>
          </p:cNvPr>
          <p:cNvSpPr/>
          <p:nvPr/>
        </p:nvSpPr>
        <p:spPr>
          <a:xfrm>
            <a:off x="3090863" y="584835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5EF45200-D2CA-458E-A4EF-F428CEEEE072}"/>
              </a:ext>
            </a:extLst>
          </p:cNvPr>
          <p:cNvSpPr/>
          <p:nvPr/>
        </p:nvSpPr>
        <p:spPr>
          <a:xfrm>
            <a:off x="3624263" y="5846763"/>
            <a:ext cx="457200" cy="381000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1B350E0A-A4E0-41EF-9402-5371BED53FB4}"/>
              </a:ext>
            </a:extLst>
          </p:cNvPr>
          <p:cNvSpPr/>
          <p:nvPr/>
        </p:nvSpPr>
        <p:spPr>
          <a:xfrm>
            <a:off x="6477000" y="17526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6485E8A1-E09F-44AD-AB0B-9A2967DBAE97}"/>
              </a:ext>
            </a:extLst>
          </p:cNvPr>
          <p:cNvSpPr/>
          <p:nvPr/>
        </p:nvSpPr>
        <p:spPr>
          <a:xfrm>
            <a:off x="1490663" y="54102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Oval 5">
            <a:extLst>
              <a:ext uri="{FF2B5EF4-FFF2-40B4-BE49-F238E27FC236}">
                <a16:creationId xmlns:a16="http://schemas.microsoft.com/office/drawing/2014/main" id="{178BE485-C43C-4A56-9520-BC35A6F482B6}"/>
              </a:ext>
            </a:extLst>
          </p:cNvPr>
          <p:cNvSpPr/>
          <p:nvPr/>
        </p:nvSpPr>
        <p:spPr>
          <a:xfrm>
            <a:off x="4005263" y="4876800"/>
            <a:ext cx="457200" cy="381000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90CBF5-D18D-4E03-ADBA-37C200481AEE}"/>
              </a:ext>
            </a:extLst>
          </p:cNvPr>
          <p:cNvSpPr/>
          <p:nvPr/>
        </p:nvSpPr>
        <p:spPr bwMode="auto">
          <a:xfrm>
            <a:off x="2439988" y="2686050"/>
            <a:ext cx="506412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CE05E40-87DF-4C34-9D65-F5E7C6DC4F5E}"/>
              </a:ext>
            </a:extLst>
          </p:cNvPr>
          <p:cNvSpPr/>
          <p:nvPr/>
        </p:nvSpPr>
        <p:spPr bwMode="auto">
          <a:xfrm>
            <a:off x="48768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47" name="Oval 4">
            <a:extLst>
              <a:ext uri="{FF2B5EF4-FFF2-40B4-BE49-F238E27FC236}">
                <a16:creationId xmlns:a16="http://schemas.microsoft.com/office/drawing/2014/main" id="{ECF9187B-83F8-4DAC-B10A-E951750D8731}"/>
              </a:ext>
            </a:extLst>
          </p:cNvPr>
          <p:cNvSpPr/>
          <p:nvPr/>
        </p:nvSpPr>
        <p:spPr bwMode="auto">
          <a:xfrm>
            <a:off x="72390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48" name="Oval 5">
            <a:extLst>
              <a:ext uri="{FF2B5EF4-FFF2-40B4-BE49-F238E27FC236}">
                <a16:creationId xmlns:a16="http://schemas.microsoft.com/office/drawing/2014/main" id="{6B77ECAC-715C-4114-B097-048C1D7719FB}"/>
              </a:ext>
            </a:extLst>
          </p:cNvPr>
          <p:cNvSpPr/>
          <p:nvPr/>
        </p:nvSpPr>
        <p:spPr bwMode="auto">
          <a:xfrm>
            <a:off x="93726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4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181AED8-45E4-4C74-A7FD-E2A098B7610A}"/>
              </a:ext>
            </a:extLst>
          </p:cNvPr>
          <p:cNvCxnSpPr>
            <a:stCxn id="44" idx="6"/>
            <a:endCxn id="45" idx="2"/>
          </p:cNvCxnSpPr>
          <p:nvPr/>
        </p:nvCxnSpPr>
        <p:spPr bwMode="auto">
          <a:xfrm>
            <a:off x="2946400" y="2981325"/>
            <a:ext cx="1930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2A180FC-4C8E-49A3-AFB6-F3D9ABF36E88}"/>
              </a:ext>
            </a:extLst>
          </p:cNvPr>
          <p:cNvCxnSpPr/>
          <p:nvPr/>
        </p:nvCxnSpPr>
        <p:spPr bwMode="auto">
          <a:xfrm>
            <a:off x="2928938" y="3124200"/>
            <a:ext cx="43862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914353E-7500-4CCF-8EDD-51480BD377F1}"/>
              </a:ext>
            </a:extLst>
          </p:cNvPr>
          <p:cNvCxnSpPr>
            <a:endCxn id="48" idx="4"/>
          </p:cNvCxnSpPr>
          <p:nvPr/>
        </p:nvCxnSpPr>
        <p:spPr bwMode="auto">
          <a:xfrm>
            <a:off x="2928938" y="3276600"/>
            <a:ext cx="66976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5" name="Rectangle 52">
            <a:extLst>
              <a:ext uri="{FF2B5EF4-FFF2-40B4-BE49-F238E27FC236}">
                <a16:creationId xmlns:a16="http://schemas.microsoft.com/office/drawing/2014/main" id="{02EF71C0-3E33-46AC-8B02-5124FF61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1828800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cs typeface="Arial" panose="020B0604020202020204" pitchFamily="34" charset="0"/>
              </a:rPr>
              <a:t>Happiness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4E89489-A836-42FC-8FA3-8D65FB7E9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Education-</a:t>
            </a:r>
            <a:r>
              <a:rPr lang="en-US" altLang="en-US" dirty="0" err="1"/>
              <a:t>Sanskar</a:t>
            </a:r>
            <a:r>
              <a:rPr lang="en-US" altLang="en-US" dirty="0"/>
              <a:t> is Fundamental in Progressing towards the Human Goal</a:t>
            </a:r>
            <a:endParaRPr lang="en-IN" altLang="en-US" dirty="0"/>
          </a:p>
        </p:txBody>
      </p:sp>
      <p:sp>
        <p:nvSpPr>
          <p:cNvPr id="33795" name="Text Placeholder 2">
            <a:extLst>
              <a:ext uri="{FF2B5EF4-FFF2-40B4-BE49-F238E27FC236}">
                <a16:creationId xmlns:a16="http://schemas.microsoft.com/office/drawing/2014/main" id="{1D87F41E-D566-429D-8CE0-D00F82482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 b="1"/>
              <a:t>Human Goal </a:t>
            </a:r>
            <a:endParaRPr lang="en-IN"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lang="it-IT" altLang="en-US" b="1"/>
          </a:p>
          <a:p>
            <a:pPr>
              <a:buFont typeface="Symbol" pitchFamily="18" charset="2"/>
              <a:buNone/>
            </a:pPr>
            <a:endParaRPr altLang="en-US" b="1"/>
          </a:p>
          <a:p>
            <a:pPr>
              <a:buFont typeface="Symbol" pitchFamily="18" charset="2"/>
              <a:buNone/>
            </a:pPr>
            <a:endParaRPr altLang="en-US" b="1"/>
          </a:p>
          <a:p>
            <a:pPr>
              <a:buFont typeface="Symbol" pitchFamily="18" charset="2"/>
              <a:buNone/>
            </a:pPr>
            <a:r>
              <a:rPr altLang="en-US" b="1"/>
              <a:t>Human Order </a:t>
            </a:r>
            <a:r>
              <a:rPr altLang="en-US" b="1">
                <a:latin typeface="Kruti Dev 010" pitchFamily="2" charset="0"/>
              </a:rPr>
              <a:t>¼</a:t>
            </a:r>
            <a:r>
              <a:rPr altLang="en-US" sz="2600" b="1">
                <a:latin typeface="Kruti Dev 010" pitchFamily="2" charset="0"/>
              </a:rPr>
              <a:t>ekuoh; O;oLFkk</a:t>
            </a:r>
            <a:r>
              <a:rPr altLang="en-US" b="1">
                <a:latin typeface="Kruti Dev 010" pitchFamily="2" charset="0"/>
              </a:rPr>
              <a:t>½</a:t>
            </a:r>
            <a:endParaRPr lang="en-IN" altLang="en-US">
              <a:latin typeface="Kruti Dev 010" pitchFamily="2" charset="0"/>
            </a:endParaRPr>
          </a:p>
          <a:p>
            <a:pPr>
              <a:buFont typeface="Symbol" pitchFamily="18" charset="2"/>
              <a:buNone/>
            </a:pPr>
            <a:r>
              <a:rPr altLang="en-US" b="1"/>
              <a:t>Systems / Dimensions </a:t>
            </a:r>
            <a:r>
              <a:rPr altLang="en-US">
                <a:latin typeface="Kruti Dev 010" pitchFamily="2" charset="0"/>
              </a:rPr>
              <a:t>¼</a:t>
            </a:r>
            <a:r>
              <a:rPr altLang="en-US" b="1">
                <a:latin typeface="Kruti Dev 010" pitchFamily="2" charset="0"/>
              </a:rPr>
              <a:t>vk;ke½</a:t>
            </a:r>
            <a:endParaRPr lang="en-IN" altLang="en-US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/>
              <a:t>1. Education </a:t>
            </a:r>
            <a:r>
              <a:rPr lang="en-GB" altLang="en-US"/>
              <a:t>–</a:t>
            </a:r>
            <a:r>
              <a:rPr altLang="en-US"/>
              <a:t> Sanskar</a:t>
            </a:r>
            <a:endParaRPr lang="en-IN" altLang="en-US" b="1">
              <a:latin typeface="Kruti Dev 010" pitchFamily="2" charset="0"/>
            </a:endParaRPr>
          </a:p>
          <a:p>
            <a:pPr lvl="1">
              <a:buFont typeface="Wingdings" pitchFamily="2" charset="2"/>
              <a:buNone/>
            </a:pPr>
            <a:r>
              <a:rPr lang="en-GB" altLang="en-US"/>
              <a:t>2. Health – Self-regulation</a:t>
            </a:r>
            <a:endParaRPr lang="en-GB" altLang="en-US" b="1">
              <a:latin typeface="Kruti Dev 010" pitchFamily="2" charset="0"/>
            </a:endParaRPr>
          </a:p>
          <a:p>
            <a:pPr lvl="1">
              <a:buFont typeface="Wingdings" pitchFamily="2" charset="2"/>
              <a:buNone/>
            </a:pPr>
            <a:r>
              <a:rPr lang="en-GB" altLang="en-US"/>
              <a:t>3. Production – Work</a:t>
            </a:r>
            <a:endParaRPr lang="en-GB" altLang="en-US" b="1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/>
              <a:t>4. Justice          – Preservation</a:t>
            </a:r>
            <a:endParaRPr lang="en-IN" altLang="en-US" b="1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/>
              <a:t>5. Exchange – Storage	 </a:t>
            </a:r>
            <a:endParaRPr lang="en-IN" altLang="en-US"/>
          </a:p>
        </p:txBody>
      </p:sp>
      <p:grpSp>
        <p:nvGrpSpPr>
          <p:cNvPr id="33796" name="Group 37">
            <a:extLst>
              <a:ext uri="{FF2B5EF4-FFF2-40B4-BE49-F238E27FC236}">
                <a16:creationId xmlns:a16="http://schemas.microsoft.com/office/drawing/2014/main" id="{38824751-7AAE-46C8-AE72-03299A5D9D68}"/>
              </a:ext>
            </a:extLst>
          </p:cNvPr>
          <p:cNvGrpSpPr>
            <a:grpSpLocks/>
          </p:cNvGrpSpPr>
          <p:nvPr/>
        </p:nvGrpSpPr>
        <p:grpSpPr bwMode="auto">
          <a:xfrm>
            <a:off x="2439988" y="2649538"/>
            <a:ext cx="7439025" cy="590550"/>
            <a:chOff x="878840" y="2133600"/>
            <a:chExt cx="6718525" cy="381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4457F53-63EE-4DF3-B82C-6B36F2FEE3B9}"/>
                </a:ext>
              </a:extLst>
            </p:cNvPr>
            <p:cNvSpPr/>
            <p:nvPr/>
          </p:nvSpPr>
          <p:spPr>
            <a:xfrm>
              <a:off x="878840" y="2133600"/>
              <a:ext cx="457364" cy="381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dirty="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C92BA7-B654-42CB-9777-9B6626498AE1}"/>
                </a:ext>
              </a:extLst>
            </p:cNvPr>
            <p:cNvSpPr/>
            <p:nvPr/>
          </p:nvSpPr>
          <p:spPr>
            <a:xfrm>
              <a:off x="3079637" y="2133600"/>
              <a:ext cx="457365" cy="381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dirty="0">
                  <a:solidFill>
                    <a:srgbClr val="800080"/>
                  </a:solidFill>
                </a:rPr>
                <a:t>2</a:t>
              </a:r>
            </a:p>
          </p:txBody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2778BCC6-9F61-4106-933C-EFBA15E2A345}"/>
                </a:ext>
              </a:extLst>
            </p:cNvPr>
            <p:cNvSpPr/>
            <p:nvPr/>
          </p:nvSpPr>
          <p:spPr>
            <a:xfrm>
              <a:off x="5213048" y="2133600"/>
              <a:ext cx="457365" cy="381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dirty="0">
                  <a:solidFill>
                    <a:srgbClr val="800080"/>
                  </a:solidFill>
                </a:rPr>
                <a:t>3</a:t>
              </a:r>
            </a:p>
          </p:txBody>
        </p:sp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96EEE0B-4FDA-4F33-97E3-01796855236B}"/>
                </a:ext>
              </a:extLst>
            </p:cNvPr>
            <p:cNvSpPr/>
            <p:nvPr/>
          </p:nvSpPr>
          <p:spPr>
            <a:xfrm>
              <a:off x="7140000" y="2133600"/>
              <a:ext cx="457365" cy="381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dirty="0">
                  <a:solidFill>
                    <a:srgbClr val="800080"/>
                  </a:solidFill>
                </a:rPr>
                <a:t>4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4304313-1C17-41F3-AAA5-19BC4A196D24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1336204" y="2324100"/>
              <a:ext cx="1743433" cy="1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90B38E8-B7BD-445B-B941-4F326EB019F2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3537002" y="2324100"/>
              <a:ext cx="1676046" cy="1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0181E5B-E856-4EEE-9648-F80CBF8C64EF}"/>
                </a:ext>
              </a:extLst>
            </p:cNvPr>
            <p:cNvCxnSpPr>
              <a:stCxn id="28" idx="6"/>
              <a:endCxn id="29" idx="2"/>
            </p:cNvCxnSpPr>
            <p:nvPr/>
          </p:nvCxnSpPr>
          <p:spPr>
            <a:xfrm>
              <a:off x="5670413" y="2324100"/>
              <a:ext cx="1469587" cy="10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97" name="Group 29">
            <a:extLst>
              <a:ext uri="{FF2B5EF4-FFF2-40B4-BE49-F238E27FC236}">
                <a16:creationId xmlns:a16="http://schemas.microsoft.com/office/drawing/2014/main" id="{AB69ECF4-95C9-4CB2-AF47-48C22F6AFCE3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162050"/>
            <a:ext cx="2379662" cy="1379538"/>
            <a:chOff x="1620" y="990600"/>
            <a:chExt cx="2380035" cy="1379387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9E5192F7-A952-47F2-82D7-5CEEBF124DD4}"/>
                </a:ext>
              </a:extLst>
            </p:cNvPr>
            <p:cNvSpPr/>
            <p:nvPr/>
          </p:nvSpPr>
          <p:spPr>
            <a:xfrm>
              <a:off x="1086052" y="1676325"/>
              <a:ext cx="152424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3815" name="TextBox 17">
              <a:extLst>
                <a:ext uri="{FF2B5EF4-FFF2-40B4-BE49-F238E27FC236}">
                  <a16:creationId xmlns:a16="http://schemas.microsoft.com/office/drawing/2014/main" id="{DDD52113-02F9-4025-9DA1-5C15665AD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990600"/>
              <a:ext cx="2362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IN" altLang="en-US">
                  <a:cs typeface="Arial" panose="020B0604020202020204" pitchFamily="34" charset="0"/>
                </a:rPr>
                <a:t>Right Understanding &amp; Right Feeling</a:t>
              </a:r>
            </a:p>
          </p:txBody>
        </p:sp>
        <p:sp>
          <p:nvSpPr>
            <p:cNvPr id="33816" name="TextBox 18">
              <a:extLst>
                <a:ext uri="{FF2B5EF4-FFF2-40B4-BE49-F238E27FC236}">
                  <a16:creationId xmlns:a16="http://schemas.microsoft.com/office/drawing/2014/main" id="{3E4A8286-3178-47BA-B50C-E718E1FD5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000655"/>
              <a:ext cx="2362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Individual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3798" name="Group 31">
            <a:extLst>
              <a:ext uri="{FF2B5EF4-FFF2-40B4-BE49-F238E27FC236}">
                <a16:creationId xmlns:a16="http://schemas.microsoft.com/office/drawing/2014/main" id="{D91AB228-EBCF-4151-9345-703AAB162969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1162050"/>
            <a:ext cx="2038350" cy="1379538"/>
            <a:chOff x="2610255" y="990600"/>
            <a:chExt cx="2037945" cy="1379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7C665115-EC5E-4366-A6DA-F0EDF5DD5EE3}"/>
                </a:ext>
              </a:extLst>
            </p:cNvPr>
            <p:cNvSpPr/>
            <p:nvPr/>
          </p:nvSpPr>
          <p:spPr>
            <a:xfrm>
              <a:off x="3524473" y="1676325"/>
              <a:ext cx="152370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3812" name="TextBox 19">
              <a:extLst>
                <a:ext uri="{FF2B5EF4-FFF2-40B4-BE49-F238E27FC236}">
                  <a16:creationId xmlns:a16="http://schemas.microsoft.com/office/drawing/2014/main" id="{552E8763-AD4C-49E1-ACC7-31138E702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545" y="990600"/>
              <a:ext cx="2000655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Prosperity</a:t>
              </a:r>
            </a:p>
            <a:p>
              <a:pPr eaLnBrk="1" hangingPunct="1"/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33813" name="TextBox 20">
              <a:extLst>
                <a:ext uri="{FF2B5EF4-FFF2-40B4-BE49-F238E27FC236}">
                  <a16:creationId xmlns:a16="http://schemas.microsoft.com/office/drawing/2014/main" id="{29D83D2B-A5B1-4328-9112-E42CF8235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255" y="2000655"/>
              <a:ext cx="2000655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Family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3799" name="Group 33">
            <a:extLst>
              <a:ext uri="{FF2B5EF4-FFF2-40B4-BE49-F238E27FC236}">
                <a16:creationId xmlns:a16="http://schemas.microsoft.com/office/drawing/2014/main" id="{C606AF07-D382-4009-BC01-10CB68F3EB7A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1162050"/>
            <a:ext cx="1998662" cy="1379538"/>
            <a:chOff x="4935165" y="990600"/>
            <a:chExt cx="1999035" cy="1379387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B40D7946-3FCD-4D5B-982C-96FB02E6D2E4}"/>
                </a:ext>
              </a:extLst>
            </p:cNvPr>
            <p:cNvSpPr/>
            <p:nvPr/>
          </p:nvSpPr>
          <p:spPr>
            <a:xfrm>
              <a:off x="5867201" y="1676325"/>
              <a:ext cx="152428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3809" name="TextBox 21">
              <a:extLst>
                <a:ext uri="{FF2B5EF4-FFF2-40B4-BE49-F238E27FC236}">
                  <a16:creationId xmlns:a16="http://schemas.microsoft.com/office/drawing/2014/main" id="{532854E0-11D5-4110-BAC5-AF08266F4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990600"/>
              <a:ext cx="1981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Fearlessness</a:t>
              </a:r>
            </a:p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(Trust)</a:t>
              </a:r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33810" name="TextBox 22">
              <a:extLst>
                <a:ext uri="{FF2B5EF4-FFF2-40B4-BE49-F238E27FC236}">
                  <a16:creationId xmlns:a16="http://schemas.microsoft.com/office/drawing/2014/main" id="{79F6758A-7516-4439-9A43-44C6BA337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165" y="2000655"/>
              <a:ext cx="1981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Society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6E0F103C-4AD1-42A0-AD54-3EF87DF15FEB}"/>
              </a:ext>
            </a:extLst>
          </p:cNvPr>
          <p:cNvSpPr/>
          <p:nvPr/>
        </p:nvSpPr>
        <p:spPr>
          <a:xfrm>
            <a:off x="1524000" y="17526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" name="Oval 4">
            <a:extLst>
              <a:ext uri="{FF2B5EF4-FFF2-40B4-BE49-F238E27FC236}">
                <a16:creationId xmlns:a16="http://schemas.microsoft.com/office/drawing/2014/main" id="{AFD680E5-77C4-4980-AB3F-634CB4C3CE73}"/>
              </a:ext>
            </a:extLst>
          </p:cNvPr>
          <p:cNvSpPr/>
          <p:nvPr/>
        </p:nvSpPr>
        <p:spPr>
          <a:xfrm>
            <a:off x="2971800" y="4325938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387DE1-C173-40E7-9AD2-EAE34A080C2D}"/>
              </a:ext>
            </a:extLst>
          </p:cNvPr>
          <p:cNvSpPr/>
          <p:nvPr/>
        </p:nvSpPr>
        <p:spPr>
          <a:xfrm>
            <a:off x="5486400" y="3074988"/>
            <a:ext cx="5181600" cy="34782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1a. Education – To develop the right understanding of the harmony at all levels of our being – from self to the entire existence (individual, family, society, nature/existence)</a:t>
            </a:r>
          </a:p>
          <a:p>
            <a:pPr eaLnBrk="1" hangingPunct="1">
              <a:defRPr/>
            </a:pPr>
            <a:endParaRPr lang="en-US" sz="20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1b.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Sanskar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– The commitment, preparation and practice of living in harmony.  Preparation includes learning the skills and technology for living in harmony at all levels – from self to the entire existence (individual, family, society, nature/existence)</a:t>
            </a:r>
          </a:p>
        </p:txBody>
      </p:sp>
      <p:sp>
        <p:nvSpPr>
          <p:cNvPr id="33803" name="Rectangle 31">
            <a:extLst>
              <a:ext uri="{FF2B5EF4-FFF2-40B4-BE49-F238E27FC236}">
                <a16:creationId xmlns:a16="http://schemas.microsoft.com/office/drawing/2014/main" id="{DDF0B588-54ED-4216-8430-8364AC21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1828800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cs typeface="Arial" panose="020B0604020202020204" pitchFamily="34" charset="0"/>
              </a:rPr>
              <a:t>Happiness</a:t>
            </a:r>
            <a:endParaRPr lang="en-US" altLang="en-US"/>
          </a:p>
        </p:txBody>
      </p:sp>
      <p:grpSp>
        <p:nvGrpSpPr>
          <p:cNvPr id="33804" name="Group 34">
            <a:extLst>
              <a:ext uri="{FF2B5EF4-FFF2-40B4-BE49-F238E27FC236}">
                <a16:creationId xmlns:a16="http://schemas.microsoft.com/office/drawing/2014/main" id="{DAC2F2CF-07B2-4B0D-BA5F-257D50A373DE}"/>
              </a:ext>
            </a:extLst>
          </p:cNvPr>
          <p:cNvGrpSpPr>
            <a:grpSpLocks/>
          </p:cNvGrpSpPr>
          <p:nvPr/>
        </p:nvGrpSpPr>
        <p:grpSpPr bwMode="auto">
          <a:xfrm>
            <a:off x="8647113" y="1162050"/>
            <a:ext cx="1981200" cy="1655763"/>
            <a:chOff x="7123890" y="990600"/>
            <a:chExt cx="1981200" cy="1656315"/>
          </a:xfrm>
        </p:grpSpPr>
        <p:sp>
          <p:nvSpPr>
            <p:cNvPr id="34" name="Down Arrow 11">
              <a:extLst>
                <a:ext uri="{FF2B5EF4-FFF2-40B4-BE49-F238E27FC236}">
                  <a16:creationId xmlns:a16="http://schemas.microsoft.com/office/drawing/2014/main" id="{7C243EE6-61C2-4840-AEAF-5ABBA6EE414A}"/>
                </a:ext>
              </a:extLst>
            </p:cNvPr>
            <p:cNvSpPr/>
            <p:nvPr/>
          </p:nvSpPr>
          <p:spPr>
            <a:xfrm>
              <a:off x="8020827" y="1676629"/>
              <a:ext cx="152400" cy="30490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3806" name="TextBox 23">
              <a:extLst>
                <a:ext uri="{FF2B5EF4-FFF2-40B4-BE49-F238E27FC236}">
                  <a16:creationId xmlns:a16="http://schemas.microsoft.com/office/drawing/2014/main" id="{D1CAC40A-14E7-4DE5-9CE5-73B05EABB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990600"/>
              <a:ext cx="1981200" cy="64654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Co-Existence</a:t>
              </a:r>
            </a:p>
            <a:p>
              <a:pPr eaLnBrk="1" hangingPunct="1"/>
              <a:r>
                <a:rPr lang="en-GB" altLang="en-US" sz="1600">
                  <a:cs typeface="Arial" panose="020B0604020202020204" pitchFamily="34" charset="0"/>
                </a:rPr>
                <a:t>(mutual fulfilment)</a:t>
              </a:r>
              <a:r>
                <a:rPr lang="en-GB" altLang="en-US">
                  <a:cs typeface="Arial" panose="020B0604020202020204" pitchFamily="34" charset="0"/>
                </a:rPr>
                <a:t> </a:t>
              </a:r>
              <a:endParaRPr lang="en-GB" altLang="en-US" sz="1600">
                <a:cs typeface="Arial" panose="020B0604020202020204" pitchFamily="34" charset="0"/>
              </a:endParaRPr>
            </a:p>
          </p:txBody>
        </p:sp>
        <p:sp>
          <p:nvSpPr>
            <p:cNvPr id="33807" name="TextBox 24">
              <a:extLst>
                <a:ext uri="{FF2B5EF4-FFF2-40B4-BE49-F238E27FC236}">
                  <a16:creationId xmlns:a16="http://schemas.microsoft.com/office/drawing/2014/main" id="{2157846C-F07D-4AAC-B23B-EAE8DAC4D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2000655"/>
              <a:ext cx="1981200" cy="6462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In Nature/ Existence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Placeholder 2">
            <a:extLst>
              <a:ext uri="{FF2B5EF4-FFF2-40B4-BE49-F238E27FC236}">
                <a16:creationId xmlns:a16="http://schemas.microsoft.com/office/drawing/2014/main" id="{874483EF-A3B1-494E-8C9E-13FFE1EF1A7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609600"/>
            <a:ext cx="60071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I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Common Graduate Attributes</a:t>
            </a:r>
          </a:p>
          <a:p>
            <a:pPr marL="228600" lvl="1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I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1. Holistic vision of life</a:t>
            </a:r>
          </a:p>
          <a:p>
            <a:pPr marL="228600" lvl="1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I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2. Socially responsible behaviour</a:t>
            </a:r>
          </a:p>
          <a:p>
            <a:pPr marL="228600" lvl="1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I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3. Environmentally responsible work</a:t>
            </a:r>
          </a:p>
          <a:p>
            <a:pPr marL="228600" lvl="1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I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4. Ethical human conduct</a:t>
            </a:r>
          </a:p>
          <a:p>
            <a:pPr marL="228600" lvl="1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CA" altLang="en-US" b="1" dirty="0">
                <a:solidFill>
                  <a:srgbClr val="000000"/>
                </a:solidFill>
                <a:cs typeface="Calibri" panose="020F0502020204030204" pitchFamily="34" charset="0"/>
              </a:rPr>
              <a:t>5. Having Competence and Capabilities for Maintaining Health and Hygiene</a:t>
            </a:r>
            <a:endParaRPr lang="en-IN" altLang="en-US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28600" lvl="1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IN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  <a:t>6. Respect for excellence (merit) and gratitude for 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90445-88A6-45A3-A79C-DF41679405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en-IN" b="1" dirty="0">
                <a:solidFill>
                  <a:srgbClr val="000000"/>
                </a:solidFill>
                <a:cs typeface="Times New Roman" panose="02020603050405020304" pitchFamily="18" charset="0"/>
              </a:rPr>
              <a:t>Discipline / Core Area </a:t>
            </a:r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r>
              <a:rPr lang="en-IN" b="1" dirty="0">
                <a:solidFill>
                  <a:srgbClr val="000000"/>
                </a:solidFill>
                <a:cs typeface="Times New Roman" panose="02020603050405020304" pitchFamily="18" charset="0"/>
              </a:rPr>
              <a:t>Specific Graduate Attributes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IN" sz="1800" dirty="0">
                <a:solidFill>
                  <a:srgbClr val="000000"/>
                </a:solidFill>
                <a:ea typeface="Times New Roman" panose="02020603050405020304" pitchFamily="18" charset="0"/>
                <a:cs typeface="Mangal" panose="00000400000000000000" pitchFamily="2"/>
              </a:rPr>
              <a:t>e.g. Engineering Discipline / Core area specific knowledge &amp; skills </a:t>
            </a: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ea typeface="Times New Roman" panose="02020603050405020304" pitchFamily="18" charset="0"/>
                <a:cs typeface="Mangal" panose="00000400000000000000" pitchFamily="2"/>
              </a:rPr>
              <a:t>A knowledge base for engineering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ea typeface="Times New Roman" panose="02020603050405020304" pitchFamily="18" charset="0"/>
                <a:cs typeface="Mangal" panose="00000400000000000000" pitchFamily="2"/>
              </a:rPr>
              <a:t>Problem analysis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ea typeface="Times New Roman" panose="02020603050405020304" pitchFamily="18" charset="0"/>
                <a:cs typeface="Mangal" panose="00000400000000000000" pitchFamily="2"/>
              </a:rPr>
              <a:t>Investigation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ea typeface="Times New Roman" panose="02020603050405020304" pitchFamily="18" charset="0"/>
                <a:cs typeface="Mangal" panose="00000400000000000000" pitchFamily="2"/>
              </a:rPr>
              <a:t>Design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ea typeface="Times New Roman" panose="02020603050405020304" pitchFamily="18" charset="0"/>
                <a:cs typeface="Mangal" panose="00000400000000000000" pitchFamily="2"/>
              </a:rPr>
              <a:t>Use of engineering tools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Mangal" panose="00000400000000000000" pitchFamily="2"/>
              </a:rPr>
              <a:t>Individual and teamwork </a:t>
            </a:r>
            <a:r>
              <a:rPr lang="en-IN" sz="16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Mangal" panose="00000400000000000000" pitchFamily="2"/>
                <a:sym typeface="Wingdings" panose="05000000000000000000" pitchFamily="2" charset="2"/>
              </a:rPr>
              <a:t> Included in common attributes</a:t>
            </a:r>
            <a:endParaRPr lang="en-IN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Mangal" panose="00000400000000000000" pitchFamily="2"/>
              </a:rPr>
              <a:t>Communication skills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ea typeface="Times New Roman" panose="02020603050405020304" pitchFamily="18" charset="0"/>
                <a:cs typeface="Mangal" panose="00000400000000000000" pitchFamily="2"/>
              </a:rPr>
              <a:t>Professionalism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ea typeface="Times New Roman" panose="02020603050405020304" pitchFamily="18" charset="0"/>
                <a:cs typeface="Mangal" panose="00000400000000000000" pitchFamily="2"/>
              </a:rPr>
              <a:t>Impact of engineering on society and the environment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Mangal" panose="00000400000000000000" pitchFamily="2"/>
              </a:rPr>
              <a:t>Ethics and equity</a:t>
            </a:r>
            <a:endParaRPr lang="en-IN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ea typeface="Times New Roman" panose="02020603050405020304" pitchFamily="18" charset="0"/>
                <a:cs typeface="Mangal" panose="00000400000000000000" pitchFamily="2"/>
              </a:rPr>
              <a:t>Economics and project management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Mangal" panose="00000400000000000000" pitchFamily="2"/>
            </a:endParaRPr>
          </a:p>
          <a:p>
            <a:pPr marL="571500" lvl="1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IN" sz="16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Mangal" panose="00000400000000000000" pitchFamily="2"/>
              </a:rPr>
              <a:t>Life-long learning</a:t>
            </a:r>
            <a:endParaRPr lang="en-IN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IN" sz="1800" dirty="0"/>
          </a:p>
        </p:txBody>
      </p:sp>
      <p:sp>
        <p:nvSpPr>
          <p:cNvPr id="60420" name="Title 1">
            <a:extLst>
              <a:ext uri="{FF2B5EF4-FFF2-40B4-BE49-F238E27FC236}">
                <a16:creationId xmlns:a16="http://schemas.microsoft.com/office/drawing/2014/main" id="{54E785E9-8D9E-48BA-9BF1-7186918C6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Expected Outcome: Graduate with Values and Skills (Indicators of Full Human Potential)</a:t>
            </a:r>
            <a:endParaRPr lang="en-IN" altLang="en-US">
              <a:solidFill>
                <a:srgbClr val="FF0000"/>
              </a:solidFill>
            </a:endParaRPr>
          </a:p>
        </p:txBody>
      </p:sp>
      <p:sp>
        <p:nvSpPr>
          <p:cNvPr id="60421" name="TextBox 5">
            <a:extLst>
              <a:ext uri="{FF2B5EF4-FFF2-40B4-BE49-F238E27FC236}">
                <a16:creationId xmlns:a16="http://schemas.microsoft.com/office/drawing/2014/main" id="{367A161C-033E-4FCE-9867-B4CA309C0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248400"/>
            <a:ext cx="618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IN" altLang="en-US">
                <a:solidFill>
                  <a:srgbClr val="000000"/>
                </a:solidFill>
                <a:cs typeface="Times New Roman" panose="02020603050405020304" pitchFamily="18" charset="0"/>
              </a:rPr>
              <a:t>ay be developed for each stage – 1</a:t>
            </a:r>
            <a:r>
              <a:rPr lang="en-IN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st</a:t>
            </a:r>
            <a:r>
              <a:rPr lang="en-IN" altLang="en-US">
                <a:solidFill>
                  <a:srgbClr val="000000"/>
                </a:solidFill>
                <a:cs typeface="Times New Roman" panose="02020603050405020304" pitchFamily="18" charset="0"/>
              </a:rPr>
              <a:t> year to 4</a:t>
            </a:r>
            <a:r>
              <a:rPr lang="en-IN" altLang="en-US" baseline="30000">
                <a:solidFill>
                  <a:srgbClr val="000000"/>
                </a:solidFill>
                <a:cs typeface="Times New Roman" panose="02020603050405020304" pitchFamily="18" charset="0"/>
              </a:rPr>
              <a:t>th</a:t>
            </a:r>
            <a:r>
              <a:rPr lang="en-IN" altLang="en-US">
                <a:solidFill>
                  <a:srgbClr val="000000"/>
                </a:solidFill>
                <a:cs typeface="Times New Roman" panose="02020603050405020304" pitchFamily="18" charset="0"/>
              </a:rPr>
              <a:t> year</a:t>
            </a:r>
            <a:endParaRPr lang="en-I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64C10-E31A-4F70-8C59-86D29EB02C99}"/>
              </a:ext>
            </a:extLst>
          </p:cNvPr>
          <p:cNvSpPr/>
          <p:nvPr/>
        </p:nvSpPr>
        <p:spPr>
          <a:xfrm>
            <a:off x="2362200" y="609600"/>
            <a:ext cx="73914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09550-6CE0-40C5-845E-EF6FAF885E7C}"/>
              </a:ext>
            </a:extLst>
          </p:cNvPr>
          <p:cNvSpPr/>
          <p:nvPr/>
        </p:nvSpPr>
        <p:spPr>
          <a:xfrm>
            <a:off x="2362200" y="3733800"/>
            <a:ext cx="73914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6019" name="Title 1">
            <a:extLst>
              <a:ext uri="{FF2B5EF4-FFF2-40B4-BE49-F238E27FC236}">
                <a16:creationId xmlns:a16="http://schemas.microsoft.com/office/drawing/2014/main" id="{68F7B072-C894-4894-BF8D-2FDC05EC4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9144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i-IN" altLang="en-US" sz="3200">
                <a:latin typeface="Kokila" panose="020B0604020202020204" pitchFamily="34" charset="0"/>
              </a:rPr>
              <a:t>शिक्षा के लिए विषय (और छात्र प्रेरण कार्यक्रम)</a:t>
            </a:r>
            <a:r>
              <a:rPr lang="en-US" altLang="en-US" sz="1000">
                <a:latin typeface="Kokila" panose="020B0604020202020204" pitchFamily="34" charset="0"/>
              </a:rPr>
              <a:t> </a:t>
            </a:r>
            <a:br>
              <a:rPr lang="en-US" altLang="en-US" sz="3200">
                <a:latin typeface="Kokila" panose="020B0604020202020204" pitchFamily="34" charset="0"/>
              </a:rPr>
            </a:br>
            <a:r>
              <a:rPr lang="en-IN" altLang="en-US" sz="2800">
                <a:latin typeface="Kokila" panose="020B0604020202020204" pitchFamily="34" charset="0"/>
              </a:rPr>
              <a:t>heme for Education (and the Student Induction Program)</a:t>
            </a:r>
            <a:endParaRPr lang="en-US" altLang="en-US" sz="2800">
              <a:latin typeface="Kokila" panose="020B0604020202020204" pitchFamily="34" charset="0"/>
              <a:ea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6021" name="Text Placeholder 2">
            <a:extLst>
              <a:ext uri="{FF2B5EF4-FFF2-40B4-BE49-F238E27FC236}">
                <a16:creationId xmlns:a16="http://schemas.microsoft.com/office/drawing/2014/main" id="{1354E812-B92E-48E8-A60E-FD1E49BDF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Symbol" panose="05050102010706020507" pitchFamily="18" charset="2"/>
              <a:buNone/>
            </a:pPr>
            <a:r>
              <a:rPr lang="hi-IN" altLang="en-US" sz="2800">
                <a:solidFill>
                  <a:srgbClr val="202124"/>
                </a:solidFill>
                <a:latin typeface="Kokila" panose="020B0604020202020204" pitchFamily="34" charset="0"/>
              </a:rPr>
              <a:t>व्यवस्था को समझना </a:t>
            </a:r>
          </a:p>
          <a:p>
            <a:pPr marL="0" indent="0" algn="ctr">
              <a:buFont typeface="Symbol" panose="05050102010706020507" pitchFamily="18" charset="2"/>
              <a:buNone/>
            </a:pPr>
            <a:r>
              <a:rPr lang="hi-IN" altLang="en-US" sz="2800">
                <a:solidFill>
                  <a:srgbClr val="202124"/>
                </a:solidFill>
                <a:latin typeface="Kokila" panose="020B0604020202020204" pitchFamily="34" charset="0"/>
              </a:rPr>
              <a:t>व्यवस्था में रहने के लिए कौशल विकसित करना - सभी की भलाई</a:t>
            </a:r>
          </a:p>
          <a:p>
            <a:pPr marL="0" indent="0" algn="ctr">
              <a:buFont typeface="Symbol" panose="05050102010706020507" pitchFamily="18" charset="2"/>
              <a:buNone/>
            </a:pPr>
            <a:r>
              <a:rPr lang="hi-IN" altLang="en-US" sz="2800">
                <a:solidFill>
                  <a:srgbClr val="202124"/>
                </a:solidFill>
                <a:latin typeface="Kokila" panose="020B0604020202020204" pitchFamily="34" charset="0"/>
              </a:rPr>
              <a:t> व्यवस्था में रहने का अभ्यास </a:t>
            </a:r>
          </a:p>
          <a:p>
            <a:pPr marL="0" indent="0" algn="ctr">
              <a:buFont typeface="Symbol" panose="05050102010706020507" pitchFamily="18" charset="2"/>
              <a:buNone/>
            </a:pPr>
            <a:r>
              <a:rPr lang="hi-IN" altLang="en-US" sz="2800">
                <a:solidFill>
                  <a:srgbClr val="202124"/>
                </a:solidFill>
                <a:latin typeface="Kokila" panose="020B0604020202020204" pitchFamily="34" charset="0"/>
              </a:rPr>
              <a:t>तथा </a:t>
            </a:r>
          </a:p>
          <a:p>
            <a:pPr marL="0" indent="0" algn="ctr">
              <a:buFont typeface="Symbol" panose="05050102010706020507" pitchFamily="18" charset="2"/>
              <a:buNone/>
            </a:pPr>
            <a:r>
              <a:rPr lang="hi-IN" altLang="en-US" sz="2800">
                <a:solidFill>
                  <a:srgbClr val="202124"/>
                </a:solidFill>
                <a:latin typeface="Kokila" panose="020B0604020202020204" pitchFamily="34" charset="0"/>
              </a:rPr>
              <a:t>उपरोक्त के लिए खुद को रचनात्मक रूप से व्यक्त करना</a:t>
            </a:r>
            <a:r>
              <a:rPr altLang="en-US" sz="1000">
                <a:latin typeface="Kokila" panose="020B0604020202020204" pitchFamily="34" charset="0"/>
              </a:rPr>
              <a:t> </a:t>
            </a:r>
            <a:endParaRPr altLang="en-US" sz="2800">
              <a:latin typeface="Kokila" panose="020B0604020202020204" pitchFamily="34" charset="0"/>
            </a:endParaRPr>
          </a:p>
          <a:p>
            <a:pPr marL="0" indent="0" algn="ctr">
              <a:buFont typeface="Symbol" panose="05050102010706020507" pitchFamily="18" charset="2"/>
              <a:buNone/>
            </a:pPr>
            <a:r>
              <a:rPr lang="hi-IN" altLang="en-US" sz="2800">
                <a:solidFill>
                  <a:srgbClr val="202124"/>
                </a:solidFill>
                <a:latin typeface="Kokila" panose="020B0604020202020204" pitchFamily="34" charset="0"/>
              </a:rPr>
              <a:t>या </a:t>
            </a:r>
          </a:p>
          <a:p>
            <a:pPr marL="0" indent="0" algn="ctr">
              <a:buFont typeface="Symbol" panose="05050102010706020507" pitchFamily="18" charset="2"/>
              <a:buNone/>
            </a:pPr>
            <a:endParaRPr lang="hi-IN" altLang="en-US" sz="2800">
              <a:solidFill>
                <a:srgbClr val="202124"/>
              </a:solidFill>
              <a:latin typeface="Kokila" panose="020B0604020202020204" pitchFamily="34" charset="0"/>
            </a:endParaRPr>
          </a:p>
          <a:p>
            <a:pPr marL="0" indent="0" algn="ctr">
              <a:buFont typeface="Symbol" panose="05050102010706020507" pitchFamily="18" charset="2"/>
              <a:buNone/>
            </a:pPr>
            <a:r>
              <a:rPr lang="hi-IN" altLang="en-US" sz="2800">
                <a:solidFill>
                  <a:srgbClr val="202124"/>
                </a:solidFill>
                <a:latin typeface="Kokila" panose="020B0604020202020204" pitchFamily="34" charset="0"/>
              </a:rPr>
              <a:t>कुछ और </a:t>
            </a:r>
          </a:p>
          <a:p>
            <a:pPr marL="0" indent="0" algn="ctr">
              <a:buFont typeface="Symbol" panose="05050102010706020507" pitchFamily="18" charset="2"/>
              <a:buNone/>
            </a:pPr>
            <a:r>
              <a:rPr lang="hi-IN" altLang="en-US" sz="2800">
                <a:solidFill>
                  <a:srgbClr val="202124"/>
                </a:solidFill>
                <a:latin typeface="Kokila" panose="020B0604020202020204" pitchFamily="34" charset="0"/>
              </a:rPr>
              <a:t>तथा </a:t>
            </a:r>
          </a:p>
          <a:p>
            <a:pPr marL="0" indent="0" algn="ctr">
              <a:buFont typeface="Symbol" panose="05050102010706020507" pitchFamily="18" charset="2"/>
              <a:buNone/>
            </a:pPr>
            <a:r>
              <a:rPr lang="hi-IN" altLang="en-US" sz="2800">
                <a:solidFill>
                  <a:srgbClr val="202124"/>
                </a:solidFill>
                <a:latin typeface="Kokila" panose="020B0604020202020204" pitchFamily="34" charset="0"/>
              </a:rPr>
              <a:t>उसके लिए हमारी रचनात्मकता का उपयोग करना</a:t>
            </a:r>
            <a:r>
              <a:rPr altLang="en-US" sz="2800">
                <a:solidFill>
                  <a:srgbClr val="202124"/>
                </a:solidFill>
                <a:latin typeface="Kokila" panose="020B0604020202020204" pitchFamily="34" charset="0"/>
              </a:rPr>
              <a:t> </a:t>
            </a:r>
          </a:p>
          <a:p>
            <a:pPr marL="0" indent="0" algn="ctr">
              <a:buFont typeface="Symbol" panose="05050102010706020507" pitchFamily="18" charset="2"/>
              <a:buNone/>
            </a:pPr>
            <a:endParaRPr lang="en-IN" altLang="en-US" sz="2800">
              <a:solidFill>
                <a:srgbClr val="202124"/>
              </a:solidFill>
              <a:latin typeface="Kokila" panose="020B0604020202020204" pitchFamily="34" charset="0"/>
            </a:endParaRPr>
          </a:p>
          <a:p>
            <a:pPr marL="0" indent="0" algn="ctr">
              <a:buFont typeface="Symbol" panose="05050102010706020507" pitchFamily="18" charset="2"/>
              <a:buNone/>
            </a:pPr>
            <a:endParaRPr lang="en-IN" altLang="en-US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4">
            <a:extLst>
              <a:ext uri="{FF2B5EF4-FFF2-40B4-BE49-F238E27FC236}">
                <a16:creationId xmlns:a16="http://schemas.microsoft.com/office/drawing/2014/main" id="{C18E26B4-DB0A-411C-A652-73A254153274}"/>
              </a:ext>
            </a:extLst>
          </p:cNvPr>
          <p:cNvGrpSpPr>
            <a:grpSpLocks/>
          </p:cNvGrpSpPr>
          <p:nvPr/>
        </p:nvGrpSpPr>
        <p:grpSpPr bwMode="auto">
          <a:xfrm>
            <a:off x="8647113" y="1162050"/>
            <a:ext cx="1981200" cy="1655763"/>
            <a:chOff x="7123890" y="990600"/>
            <a:chExt cx="1981200" cy="1656315"/>
          </a:xfrm>
        </p:grpSpPr>
        <p:sp>
          <p:nvSpPr>
            <p:cNvPr id="54" name="Down Arrow 11">
              <a:extLst>
                <a:ext uri="{FF2B5EF4-FFF2-40B4-BE49-F238E27FC236}">
                  <a16:creationId xmlns:a16="http://schemas.microsoft.com/office/drawing/2014/main" id="{278F22A4-2924-4F36-8144-DAE9170F644B}"/>
                </a:ext>
              </a:extLst>
            </p:cNvPr>
            <p:cNvSpPr/>
            <p:nvPr/>
          </p:nvSpPr>
          <p:spPr>
            <a:xfrm>
              <a:off x="8020827" y="1676629"/>
              <a:ext cx="152400" cy="30490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2806" name="TextBox 23">
              <a:extLst>
                <a:ext uri="{FF2B5EF4-FFF2-40B4-BE49-F238E27FC236}">
                  <a16:creationId xmlns:a16="http://schemas.microsoft.com/office/drawing/2014/main" id="{29AEA8FF-1757-47BD-8718-DA4D06D27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990600"/>
              <a:ext cx="1981200" cy="64654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Co-Existence</a:t>
              </a:r>
            </a:p>
            <a:p>
              <a:pPr eaLnBrk="1" hangingPunct="1"/>
              <a:r>
                <a:rPr lang="en-GB" altLang="en-US" sz="1600">
                  <a:cs typeface="Arial" panose="020B0604020202020204" pitchFamily="34" charset="0"/>
                </a:rPr>
                <a:t>(mutual fulfilment)</a:t>
              </a:r>
              <a:r>
                <a:rPr lang="en-GB" altLang="en-US">
                  <a:cs typeface="Arial" panose="020B0604020202020204" pitchFamily="34" charset="0"/>
                </a:rPr>
                <a:t> </a:t>
              </a:r>
              <a:endParaRPr lang="en-GB" altLang="en-US" sz="1600">
                <a:cs typeface="Arial" panose="020B0604020202020204" pitchFamily="34" charset="0"/>
              </a:endParaRPr>
            </a:p>
          </p:txBody>
        </p:sp>
        <p:sp>
          <p:nvSpPr>
            <p:cNvPr id="32807" name="TextBox 24">
              <a:extLst>
                <a:ext uri="{FF2B5EF4-FFF2-40B4-BE49-F238E27FC236}">
                  <a16:creationId xmlns:a16="http://schemas.microsoft.com/office/drawing/2014/main" id="{CE0E3A49-2415-4861-848F-1EC75E34F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2000655"/>
              <a:ext cx="1981200" cy="6462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cs typeface="Arial" panose="020B0604020202020204" pitchFamily="34" charset="0"/>
                </a:rPr>
                <a:t>In Nature/ Existence</a:t>
              </a:r>
            </a:p>
          </p:txBody>
        </p:sp>
      </p:grpSp>
      <p:sp>
        <p:nvSpPr>
          <p:cNvPr id="32771" name="Title 1">
            <a:extLst>
              <a:ext uri="{FF2B5EF4-FFF2-40B4-BE49-F238E27FC236}">
                <a16:creationId xmlns:a16="http://schemas.microsoft.com/office/drawing/2014/main" id="{903B48A2-75FB-4F0C-92BC-F0307574C3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Harmony in the Society (</a:t>
            </a:r>
            <a:r>
              <a:rPr lang="en-US" altLang="en-US" sz="2800">
                <a:latin typeface="Kruti Dev 010" pitchFamily="2" charset="0"/>
              </a:rPr>
              <a:t>lekt esa O;oLFkk</a:t>
            </a:r>
            <a:r>
              <a:rPr lang="en-US" altLang="en-US"/>
              <a:t>)</a:t>
            </a:r>
            <a:endParaRPr lang="en-IN" altLang="en-US"/>
          </a:p>
        </p:txBody>
      </p:sp>
      <p:sp>
        <p:nvSpPr>
          <p:cNvPr id="32772" name="Text Placeholder 2">
            <a:extLst>
              <a:ext uri="{FF2B5EF4-FFF2-40B4-BE49-F238E27FC236}">
                <a16:creationId xmlns:a16="http://schemas.microsoft.com/office/drawing/2014/main" id="{1D0FFA3C-A18A-4E43-B273-2AF6B4473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Symbol" pitchFamily="18" charset="2"/>
              <a:buNone/>
            </a:pPr>
            <a:r>
              <a:rPr altLang="en-US" b="1"/>
              <a:t>Human Goal (</a:t>
            </a:r>
            <a:r>
              <a:rPr altLang="en-US" sz="2800">
                <a:latin typeface="Kruti Dev 010" pitchFamily="2" charset="0"/>
              </a:rPr>
              <a:t>ekuo y{;</a:t>
            </a:r>
            <a:r>
              <a:rPr altLang="en-US" b="1"/>
              <a:t>)</a:t>
            </a: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endParaRPr lang="it-IT" altLang="en-US" b="1"/>
          </a:p>
          <a:p>
            <a:pPr>
              <a:buFont typeface="Symbol" pitchFamily="18" charset="2"/>
              <a:buNone/>
            </a:pPr>
            <a:endParaRPr altLang="en-US" b="1"/>
          </a:p>
          <a:p>
            <a:pPr>
              <a:buFont typeface="Symbol" pitchFamily="18" charset="2"/>
              <a:buNone/>
            </a:pPr>
            <a:endParaRPr altLang="en-US" b="1"/>
          </a:p>
          <a:p>
            <a:pPr>
              <a:buFont typeface="Symbol" pitchFamily="18" charset="2"/>
              <a:buNone/>
            </a:pPr>
            <a:r>
              <a:rPr altLang="en-US" b="1"/>
              <a:t>Human Order </a:t>
            </a:r>
            <a:r>
              <a:rPr altLang="en-US" b="1">
                <a:latin typeface="Kruti Dev 010" pitchFamily="2" charset="0"/>
              </a:rPr>
              <a:t>¼</a:t>
            </a:r>
            <a:r>
              <a:rPr altLang="en-US" sz="2600" b="1">
                <a:latin typeface="Kruti Dev 010" pitchFamily="2" charset="0"/>
              </a:rPr>
              <a:t>ekuoh; O;oLFkk</a:t>
            </a:r>
            <a:r>
              <a:rPr altLang="en-US" b="1">
                <a:latin typeface="Kruti Dev 010" pitchFamily="2" charset="0"/>
              </a:rPr>
              <a:t>½</a:t>
            </a:r>
            <a:endParaRPr lang="en-IN" altLang="en-US">
              <a:latin typeface="Kruti Dev 010" pitchFamily="2" charset="0"/>
            </a:endParaRPr>
          </a:p>
          <a:p>
            <a:pPr>
              <a:buFont typeface="Symbol" pitchFamily="18" charset="2"/>
              <a:buNone/>
            </a:pPr>
            <a:r>
              <a:rPr altLang="en-US" b="1"/>
              <a:t>Systems / Dimensions </a:t>
            </a:r>
            <a:r>
              <a:rPr altLang="en-US">
                <a:latin typeface="Kruti Dev 010" pitchFamily="2" charset="0"/>
              </a:rPr>
              <a:t>¼</a:t>
            </a:r>
            <a:r>
              <a:rPr altLang="en-US" b="1">
                <a:latin typeface="Kruti Dev 010" pitchFamily="2" charset="0"/>
              </a:rPr>
              <a:t>vk;ke½</a:t>
            </a:r>
            <a:endParaRPr lang="en-IN" altLang="en-US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/>
              <a:t>1. Education </a:t>
            </a:r>
            <a:r>
              <a:rPr lang="en-GB" altLang="en-US"/>
              <a:t>–</a:t>
            </a:r>
            <a:r>
              <a:rPr altLang="en-US"/>
              <a:t> Sanskar</a:t>
            </a:r>
            <a:endParaRPr lang="en-IN" altLang="en-US" b="1">
              <a:latin typeface="Kruti Dev 010" pitchFamily="2" charset="0"/>
            </a:endParaRPr>
          </a:p>
          <a:p>
            <a:pPr lvl="1">
              <a:buFont typeface="Wingdings" pitchFamily="2" charset="2"/>
              <a:buNone/>
            </a:pPr>
            <a:r>
              <a:rPr lang="en-GB" altLang="en-US"/>
              <a:t>2. Health – Self-regulation</a:t>
            </a:r>
            <a:endParaRPr lang="en-GB" altLang="en-US" b="1">
              <a:latin typeface="Kruti Dev 010" pitchFamily="2" charset="0"/>
            </a:endParaRPr>
          </a:p>
          <a:p>
            <a:pPr lvl="1">
              <a:buFont typeface="Wingdings" pitchFamily="2" charset="2"/>
              <a:buNone/>
            </a:pPr>
            <a:r>
              <a:rPr lang="en-GB" altLang="en-US"/>
              <a:t>3. Production – Work</a:t>
            </a:r>
            <a:endParaRPr lang="en-GB" altLang="en-US" b="1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/>
              <a:t>4. Justice          – Preservation</a:t>
            </a:r>
            <a:endParaRPr lang="en-IN" altLang="en-US" b="1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</a:pPr>
            <a:r>
              <a:rPr altLang="en-US"/>
              <a:t>5. Exchange – Storage	 </a:t>
            </a:r>
            <a:endParaRPr lang="en-IN" altLang="en-US"/>
          </a:p>
        </p:txBody>
      </p:sp>
      <p:grpSp>
        <p:nvGrpSpPr>
          <p:cNvPr id="32773" name="Group 29">
            <a:extLst>
              <a:ext uri="{FF2B5EF4-FFF2-40B4-BE49-F238E27FC236}">
                <a16:creationId xmlns:a16="http://schemas.microsoft.com/office/drawing/2014/main" id="{BFE7C7C0-1BF1-4951-AF8E-9C55171D749F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162050"/>
            <a:ext cx="2379662" cy="1379538"/>
            <a:chOff x="1620" y="990600"/>
            <a:chExt cx="2380035" cy="1379387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A8B0EA8B-9CAA-46D5-8881-EB4308FF1EC3}"/>
                </a:ext>
              </a:extLst>
            </p:cNvPr>
            <p:cNvSpPr/>
            <p:nvPr/>
          </p:nvSpPr>
          <p:spPr>
            <a:xfrm>
              <a:off x="1086052" y="1676325"/>
              <a:ext cx="152424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2803" name="TextBox 17">
              <a:extLst>
                <a:ext uri="{FF2B5EF4-FFF2-40B4-BE49-F238E27FC236}">
                  <a16:creationId xmlns:a16="http://schemas.microsoft.com/office/drawing/2014/main" id="{AC747C04-4247-47BF-B1D7-B36CE6B50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990600"/>
              <a:ext cx="2362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IN" altLang="en-US">
                  <a:cs typeface="Arial" panose="020B0604020202020204" pitchFamily="34" charset="0"/>
                </a:rPr>
                <a:t>Right Understanding &amp; Right Feeling</a:t>
              </a:r>
            </a:p>
          </p:txBody>
        </p:sp>
        <p:sp>
          <p:nvSpPr>
            <p:cNvPr id="32804" name="TextBox 18">
              <a:extLst>
                <a:ext uri="{FF2B5EF4-FFF2-40B4-BE49-F238E27FC236}">
                  <a16:creationId xmlns:a16="http://schemas.microsoft.com/office/drawing/2014/main" id="{55E74ADF-54EE-43CE-A479-28ACFD70E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000655"/>
              <a:ext cx="2362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Individual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2774" name="Group 31">
            <a:extLst>
              <a:ext uri="{FF2B5EF4-FFF2-40B4-BE49-F238E27FC236}">
                <a16:creationId xmlns:a16="http://schemas.microsoft.com/office/drawing/2014/main" id="{11E4C7B9-D5B2-43DC-ADD4-E40238FC40B8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1162050"/>
            <a:ext cx="2038350" cy="1379538"/>
            <a:chOff x="2610255" y="990600"/>
            <a:chExt cx="2037945" cy="1379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28775410-7D89-47EA-A4F7-266F4C947A60}"/>
                </a:ext>
              </a:extLst>
            </p:cNvPr>
            <p:cNvSpPr/>
            <p:nvPr/>
          </p:nvSpPr>
          <p:spPr>
            <a:xfrm>
              <a:off x="3524473" y="1676325"/>
              <a:ext cx="152370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2800" name="TextBox 19">
              <a:extLst>
                <a:ext uri="{FF2B5EF4-FFF2-40B4-BE49-F238E27FC236}">
                  <a16:creationId xmlns:a16="http://schemas.microsoft.com/office/drawing/2014/main" id="{88BD45D2-959F-4FAE-A4D3-48FB89EDB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545" y="990600"/>
              <a:ext cx="2000655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Prosperity</a:t>
              </a:r>
            </a:p>
            <a:p>
              <a:pPr eaLnBrk="1" hangingPunct="1"/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32801" name="TextBox 20">
              <a:extLst>
                <a:ext uri="{FF2B5EF4-FFF2-40B4-BE49-F238E27FC236}">
                  <a16:creationId xmlns:a16="http://schemas.microsoft.com/office/drawing/2014/main" id="{DB5FC993-D654-44A3-BB5B-F9B4FC6E2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255" y="2000655"/>
              <a:ext cx="2000655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Every Family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2775" name="Group 33">
            <a:extLst>
              <a:ext uri="{FF2B5EF4-FFF2-40B4-BE49-F238E27FC236}">
                <a16:creationId xmlns:a16="http://schemas.microsoft.com/office/drawing/2014/main" id="{17408605-566F-4DAD-BC9D-57B4A813FBC7}"/>
              </a:ext>
            </a:extLst>
          </p:cNvPr>
          <p:cNvGrpSpPr>
            <a:grpSpLocks/>
          </p:cNvGrpSpPr>
          <p:nvPr/>
        </p:nvGrpSpPr>
        <p:grpSpPr bwMode="auto">
          <a:xfrm>
            <a:off x="6459538" y="1162050"/>
            <a:ext cx="1998662" cy="1379538"/>
            <a:chOff x="4935165" y="990600"/>
            <a:chExt cx="1999035" cy="1379387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FB94BB74-A7BE-47FA-ACAE-7431FAC64CF2}"/>
                </a:ext>
              </a:extLst>
            </p:cNvPr>
            <p:cNvSpPr/>
            <p:nvPr/>
          </p:nvSpPr>
          <p:spPr>
            <a:xfrm>
              <a:off x="5867201" y="1676325"/>
              <a:ext cx="152428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/>
            </a:p>
          </p:txBody>
        </p:sp>
        <p:sp>
          <p:nvSpPr>
            <p:cNvPr id="32797" name="TextBox 21">
              <a:extLst>
                <a:ext uri="{FF2B5EF4-FFF2-40B4-BE49-F238E27FC236}">
                  <a16:creationId xmlns:a16="http://schemas.microsoft.com/office/drawing/2014/main" id="{41843A58-3FCA-439F-98D7-533806532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990600"/>
              <a:ext cx="1981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Fearlessness</a:t>
              </a:r>
            </a:p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(Trust)</a:t>
              </a:r>
              <a:endParaRPr lang="en-IN" altLang="en-US">
                <a:cs typeface="Arial" panose="020B0604020202020204" pitchFamily="34" charset="0"/>
              </a:endParaRPr>
            </a:p>
          </p:txBody>
        </p:sp>
        <p:sp>
          <p:nvSpPr>
            <p:cNvPr id="32798" name="TextBox 22">
              <a:extLst>
                <a:ext uri="{FF2B5EF4-FFF2-40B4-BE49-F238E27FC236}">
                  <a16:creationId xmlns:a16="http://schemas.microsoft.com/office/drawing/2014/main" id="{E8C85965-D34C-48C8-96ED-00A4AB9AF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165" y="2000655"/>
              <a:ext cx="1981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cs typeface="Arial" panose="020B0604020202020204" pitchFamily="34" charset="0"/>
                </a:rPr>
                <a:t>In Society</a:t>
              </a:r>
              <a:endParaRPr lang="en-IN" altLang="en-US">
                <a:cs typeface="Arial" panose="020B0604020202020204" pitchFamily="34" charset="0"/>
              </a:endParaRPr>
            </a:p>
          </p:txBody>
        </p:sp>
      </p:grpSp>
      <p:sp>
        <p:nvSpPr>
          <p:cNvPr id="46" name="Oval 5">
            <a:extLst>
              <a:ext uri="{FF2B5EF4-FFF2-40B4-BE49-F238E27FC236}">
                <a16:creationId xmlns:a16="http://schemas.microsoft.com/office/drawing/2014/main" id="{04EF0737-49A6-418A-810F-762064210E7D}"/>
              </a:ext>
            </a:extLst>
          </p:cNvPr>
          <p:cNvSpPr/>
          <p:nvPr/>
        </p:nvSpPr>
        <p:spPr>
          <a:xfrm>
            <a:off x="8610600" y="17526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Oval 5">
            <a:extLst>
              <a:ext uri="{FF2B5EF4-FFF2-40B4-BE49-F238E27FC236}">
                <a16:creationId xmlns:a16="http://schemas.microsoft.com/office/drawing/2014/main" id="{3C3EF74D-C431-4B3C-93E4-E6B819D4E182}"/>
              </a:ext>
            </a:extLst>
          </p:cNvPr>
          <p:cNvSpPr/>
          <p:nvPr/>
        </p:nvSpPr>
        <p:spPr>
          <a:xfrm>
            <a:off x="3852863" y="5411788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487F94-779B-491E-AC83-C4A3DAA8567B}"/>
              </a:ext>
            </a:extLst>
          </p:cNvPr>
          <p:cNvSpPr/>
          <p:nvPr/>
        </p:nvSpPr>
        <p:spPr>
          <a:xfrm>
            <a:off x="1524000" y="17526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Oval 4">
            <a:extLst>
              <a:ext uri="{FF2B5EF4-FFF2-40B4-BE49-F238E27FC236}">
                <a16:creationId xmlns:a16="http://schemas.microsoft.com/office/drawing/2014/main" id="{B0206FF0-7874-4C8A-87C3-115808CD5767}"/>
              </a:ext>
            </a:extLst>
          </p:cNvPr>
          <p:cNvSpPr/>
          <p:nvPr/>
        </p:nvSpPr>
        <p:spPr>
          <a:xfrm>
            <a:off x="3090863" y="4325938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1B801A-AE85-4F38-A590-5F5E44B755CD}"/>
              </a:ext>
            </a:extLst>
          </p:cNvPr>
          <p:cNvSpPr/>
          <p:nvPr/>
        </p:nvSpPr>
        <p:spPr>
          <a:xfrm>
            <a:off x="4114800" y="17526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C12835DC-A771-4861-AF95-2426814A26DF}"/>
              </a:ext>
            </a:extLst>
          </p:cNvPr>
          <p:cNvSpPr/>
          <p:nvPr/>
        </p:nvSpPr>
        <p:spPr>
          <a:xfrm>
            <a:off x="3471863" y="4859338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E114196A-C78A-4A03-A87A-DF4B1A405D46}"/>
              </a:ext>
            </a:extLst>
          </p:cNvPr>
          <p:cNvSpPr/>
          <p:nvPr/>
        </p:nvSpPr>
        <p:spPr>
          <a:xfrm>
            <a:off x="3319463" y="4876800"/>
            <a:ext cx="46037" cy="533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9" name="Oval 5">
            <a:extLst>
              <a:ext uri="{FF2B5EF4-FFF2-40B4-BE49-F238E27FC236}">
                <a16:creationId xmlns:a16="http://schemas.microsoft.com/office/drawing/2014/main" id="{FFCB2DB1-DCAD-48C9-A6E2-A447264761C9}"/>
              </a:ext>
            </a:extLst>
          </p:cNvPr>
          <p:cNvSpPr/>
          <p:nvPr/>
        </p:nvSpPr>
        <p:spPr>
          <a:xfrm>
            <a:off x="3090863" y="584835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Oval 4">
            <a:extLst>
              <a:ext uri="{FF2B5EF4-FFF2-40B4-BE49-F238E27FC236}">
                <a16:creationId xmlns:a16="http://schemas.microsoft.com/office/drawing/2014/main" id="{5EF45200-D2CA-458E-A4EF-F428CEEEE072}"/>
              </a:ext>
            </a:extLst>
          </p:cNvPr>
          <p:cNvSpPr/>
          <p:nvPr/>
        </p:nvSpPr>
        <p:spPr>
          <a:xfrm>
            <a:off x="3624263" y="5846763"/>
            <a:ext cx="457200" cy="381000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Oval 4">
            <a:extLst>
              <a:ext uri="{FF2B5EF4-FFF2-40B4-BE49-F238E27FC236}">
                <a16:creationId xmlns:a16="http://schemas.microsoft.com/office/drawing/2014/main" id="{1B350E0A-A4E0-41EF-9402-5371BED53FB4}"/>
              </a:ext>
            </a:extLst>
          </p:cNvPr>
          <p:cNvSpPr/>
          <p:nvPr/>
        </p:nvSpPr>
        <p:spPr>
          <a:xfrm>
            <a:off x="6477000" y="17526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Oval 4">
            <a:extLst>
              <a:ext uri="{FF2B5EF4-FFF2-40B4-BE49-F238E27FC236}">
                <a16:creationId xmlns:a16="http://schemas.microsoft.com/office/drawing/2014/main" id="{6485E8A1-E09F-44AD-AB0B-9A2967DBAE97}"/>
              </a:ext>
            </a:extLst>
          </p:cNvPr>
          <p:cNvSpPr/>
          <p:nvPr/>
        </p:nvSpPr>
        <p:spPr>
          <a:xfrm>
            <a:off x="1490663" y="5410200"/>
            <a:ext cx="4572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Oval 5">
            <a:extLst>
              <a:ext uri="{FF2B5EF4-FFF2-40B4-BE49-F238E27FC236}">
                <a16:creationId xmlns:a16="http://schemas.microsoft.com/office/drawing/2014/main" id="{178BE485-C43C-4A56-9520-BC35A6F482B6}"/>
              </a:ext>
            </a:extLst>
          </p:cNvPr>
          <p:cNvSpPr/>
          <p:nvPr/>
        </p:nvSpPr>
        <p:spPr>
          <a:xfrm>
            <a:off x="4005263" y="4876800"/>
            <a:ext cx="457200" cy="381000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90CBF5-D18D-4E03-ADBA-37C200481AEE}"/>
              </a:ext>
            </a:extLst>
          </p:cNvPr>
          <p:cNvSpPr/>
          <p:nvPr/>
        </p:nvSpPr>
        <p:spPr bwMode="auto">
          <a:xfrm>
            <a:off x="2439988" y="2686050"/>
            <a:ext cx="506412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CE05E40-87DF-4C34-9D65-F5E7C6DC4F5E}"/>
              </a:ext>
            </a:extLst>
          </p:cNvPr>
          <p:cNvSpPr/>
          <p:nvPr/>
        </p:nvSpPr>
        <p:spPr bwMode="auto">
          <a:xfrm>
            <a:off x="48768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47" name="Oval 4">
            <a:extLst>
              <a:ext uri="{FF2B5EF4-FFF2-40B4-BE49-F238E27FC236}">
                <a16:creationId xmlns:a16="http://schemas.microsoft.com/office/drawing/2014/main" id="{ECF9187B-83F8-4DAC-B10A-E951750D8731}"/>
              </a:ext>
            </a:extLst>
          </p:cNvPr>
          <p:cNvSpPr/>
          <p:nvPr/>
        </p:nvSpPr>
        <p:spPr bwMode="auto">
          <a:xfrm>
            <a:off x="72390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48" name="Oval 5">
            <a:extLst>
              <a:ext uri="{FF2B5EF4-FFF2-40B4-BE49-F238E27FC236}">
                <a16:creationId xmlns:a16="http://schemas.microsoft.com/office/drawing/2014/main" id="{6B77ECAC-715C-4114-B097-048C1D7719FB}"/>
              </a:ext>
            </a:extLst>
          </p:cNvPr>
          <p:cNvSpPr/>
          <p:nvPr/>
        </p:nvSpPr>
        <p:spPr bwMode="auto">
          <a:xfrm>
            <a:off x="9372600" y="2686050"/>
            <a:ext cx="506413" cy="5905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800080"/>
                </a:solidFill>
              </a:rPr>
              <a:t>4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181AED8-45E4-4C74-A7FD-E2A098B7610A}"/>
              </a:ext>
            </a:extLst>
          </p:cNvPr>
          <p:cNvCxnSpPr>
            <a:stCxn id="44" idx="6"/>
            <a:endCxn id="45" idx="2"/>
          </p:cNvCxnSpPr>
          <p:nvPr/>
        </p:nvCxnSpPr>
        <p:spPr bwMode="auto">
          <a:xfrm>
            <a:off x="2946400" y="2981325"/>
            <a:ext cx="1930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2A180FC-4C8E-49A3-AFB6-F3D9ABF36E88}"/>
              </a:ext>
            </a:extLst>
          </p:cNvPr>
          <p:cNvCxnSpPr/>
          <p:nvPr/>
        </p:nvCxnSpPr>
        <p:spPr bwMode="auto">
          <a:xfrm>
            <a:off x="2928938" y="3124200"/>
            <a:ext cx="43862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914353E-7500-4CCF-8EDD-51480BD377F1}"/>
              </a:ext>
            </a:extLst>
          </p:cNvPr>
          <p:cNvCxnSpPr>
            <a:endCxn id="48" idx="4"/>
          </p:cNvCxnSpPr>
          <p:nvPr/>
        </p:nvCxnSpPr>
        <p:spPr bwMode="auto">
          <a:xfrm>
            <a:off x="2928938" y="3276600"/>
            <a:ext cx="669766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5" name="Rectangle 52">
            <a:extLst>
              <a:ext uri="{FF2B5EF4-FFF2-40B4-BE49-F238E27FC236}">
                <a16:creationId xmlns:a16="http://schemas.microsoft.com/office/drawing/2014/main" id="{02EF71C0-3E33-46AC-8B02-5124FF61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1828800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cs typeface="Arial" panose="020B0604020202020204" pitchFamily="34" charset="0"/>
              </a:rPr>
              <a:t>Happiness</a:t>
            </a:r>
            <a:endParaRPr lang="en-US" alt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40D6A77-F4CC-4A43-B412-EB87B2642B79}"/>
              </a:ext>
            </a:extLst>
          </p:cNvPr>
          <p:cNvSpPr/>
          <p:nvPr/>
        </p:nvSpPr>
        <p:spPr>
          <a:xfrm>
            <a:off x="5867400" y="3989457"/>
            <a:ext cx="51816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In UHV-II, we will discuss these systems in more detail</a:t>
            </a:r>
          </a:p>
        </p:txBody>
      </p:sp>
    </p:spTree>
    <p:extLst>
      <p:ext uri="{BB962C8B-B14F-4D97-AF65-F5344CB8AC3E}">
        <p14:creationId xmlns:p14="http://schemas.microsoft.com/office/powerpoint/2010/main" val="1031011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5C95E21-7A2C-4482-97F8-9FBD6E51F3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Education-Sanskar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6160-C34D-49EC-89D7-F3189C3067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i="1"/>
              <a:t>Education = Developing Right Understanding</a:t>
            </a:r>
            <a:endParaRPr/>
          </a:p>
          <a:p>
            <a:pPr>
              <a:buFont typeface="Symbol" pitchFamily="18" charset="2"/>
              <a:buNone/>
              <a:defRPr/>
            </a:pPr>
            <a:r>
              <a:rPr i="1" err="1"/>
              <a:t>Sanskar</a:t>
            </a:r>
            <a:r>
              <a:rPr i="1"/>
              <a:t> = Commitment/ Preparation/ Practice for Right Living</a:t>
            </a:r>
          </a:p>
          <a:p>
            <a:pPr>
              <a:buFont typeface="Symbol" pitchFamily="18" charset="2"/>
              <a:buNone/>
              <a:defRPr/>
            </a:pPr>
            <a:r>
              <a:rPr i="1"/>
              <a:t>		      Preparation includes Learning Right Skills and Technology and their Practice</a:t>
            </a:r>
            <a:endParaRPr/>
          </a:p>
          <a:p>
            <a:pPr>
              <a:defRPr/>
            </a:pPr>
            <a:endParaRPr sz="1100"/>
          </a:p>
          <a:p>
            <a:pPr>
              <a:buFont typeface="Symbol" pitchFamily="18" charset="2"/>
              <a:buNone/>
              <a:defRPr/>
            </a:pPr>
            <a:r>
              <a:rPr lang="en-GB">
                <a:latin typeface="Arial" charset="0"/>
                <a:cs typeface="Arial" charset="0"/>
              </a:rPr>
              <a:t>Development of the competence to live with Definite Human Conduct</a:t>
            </a:r>
            <a:endParaRPr/>
          </a:p>
          <a:p>
            <a:pPr marL="457200" indent="-457200">
              <a:buFont typeface="Symbol" pitchFamily="18" charset="2"/>
              <a:buNone/>
              <a:defRPr/>
            </a:pPr>
            <a:r>
              <a:t>Discipline to Self-Discipline</a:t>
            </a:r>
          </a:p>
          <a:p>
            <a:pPr marL="457200" indent="-457200">
              <a:buFont typeface="Symbol" pitchFamily="18" charset="2"/>
              <a:buNone/>
              <a:defRPr/>
            </a:pPr>
            <a:endParaRPr sz="1100"/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>
                <a:latin typeface="Arial" charset="0"/>
                <a:cs typeface="Arial" charset="0"/>
              </a:rPr>
              <a:t>Right </a:t>
            </a:r>
            <a:r>
              <a:rPr b="1">
                <a:latin typeface="Arial" charset="0"/>
                <a:cs typeface="Arial" charset="0"/>
              </a:rPr>
              <a:t>understanding</a:t>
            </a:r>
            <a:r>
              <a:rPr>
                <a:latin typeface="Arial" charset="0"/>
                <a:cs typeface="Arial" charset="0"/>
              </a:rPr>
              <a:t>, i.e. wisdom or clarity about what to do as a human being </a:t>
            </a:r>
            <a:r>
              <a:rPr lang="en-IN">
                <a:latin typeface="Arial" charset="0"/>
                <a:cs typeface="Arial" charset="0"/>
              </a:rPr>
              <a:t>–</a:t>
            </a:r>
            <a:r>
              <a:rPr>
                <a:latin typeface="Arial" charset="0"/>
                <a:cs typeface="Arial" charset="0"/>
              </a:rPr>
              <a:t> in oneself, family, society, nature</a:t>
            </a:r>
            <a:r>
              <a:rPr lang="en-IN">
                <a:latin typeface="Arial" charset="0"/>
                <a:cs typeface="Arial" charset="0"/>
              </a:rPr>
              <a:t>…</a:t>
            </a:r>
            <a:endParaRPr>
              <a:latin typeface="Arial" charset="0"/>
              <a:cs typeface="Arial" charset="0"/>
            </a:endParaRPr>
          </a:p>
          <a:p>
            <a:pPr marL="457200" indent="-457200">
              <a:buFont typeface="Calibri" pitchFamily="34" charset="0"/>
              <a:buAutoNum type="arabicPeriod"/>
              <a:defRPr/>
            </a:pPr>
            <a:endParaRPr sz="1000">
              <a:latin typeface="Arial" charset="0"/>
              <a:cs typeface="Arial" charset="0"/>
            </a:endParaRP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>
                <a:latin typeface="Arial" charset="0"/>
                <a:cs typeface="Arial" charset="0"/>
              </a:rPr>
              <a:t>Right </a:t>
            </a:r>
            <a:r>
              <a:rPr b="1">
                <a:latin typeface="Arial" charset="0"/>
                <a:cs typeface="Arial" charset="0"/>
              </a:rPr>
              <a:t>feeling</a:t>
            </a:r>
            <a:r>
              <a:rPr>
                <a:latin typeface="Arial" charset="0"/>
                <a:cs typeface="Arial" charset="0"/>
              </a:rPr>
              <a:t> </a:t>
            </a:r>
            <a:r>
              <a:rPr lang="en-IN">
                <a:latin typeface="Arial" charset="0"/>
                <a:cs typeface="Arial" charset="0"/>
              </a:rPr>
              <a:t>–</a:t>
            </a:r>
            <a:r>
              <a:rPr>
                <a:latin typeface="Arial" charset="0"/>
                <a:cs typeface="Arial" charset="0"/>
              </a:rPr>
              <a:t> the capacity to live in relationship with the other human beings </a:t>
            </a:r>
            <a:r>
              <a:rPr lang="en-IN">
                <a:latin typeface="Arial" charset="0"/>
                <a:cs typeface="Arial" charset="0"/>
              </a:rPr>
              <a:t>–</a:t>
            </a:r>
            <a:r>
              <a:rPr>
                <a:latin typeface="Arial" charset="0"/>
                <a:cs typeface="Arial" charset="0"/>
              </a:rPr>
              <a:t> in family, society</a:t>
            </a:r>
            <a:r>
              <a:rPr lang="en-IN">
                <a:latin typeface="Arial" charset="0"/>
                <a:cs typeface="Arial" charset="0"/>
              </a:rPr>
              <a:t>…</a:t>
            </a:r>
            <a:endParaRPr>
              <a:latin typeface="Arial" charset="0"/>
              <a:cs typeface="Arial" charset="0"/>
            </a:endParaRPr>
          </a:p>
          <a:p>
            <a:pPr marL="457200" indent="-457200">
              <a:buFont typeface="Calibri" pitchFamily="34" charset="0"/>
              <a:buAutoNum type="arabicPeriod"/>
              <a:defRPr/>
            </a:pPr>
            <a:endParaRPr sz="1000">
              <a:latin typeface="Arial" charset="0"/>
              <a:cs typeface="Arial" charset="0"/>
            </a:endParaRPr>
          </a:p>
          <a:p>
            <a:pPr marL="457200" indent="-457200">
              <a:buFont typeface="Calibri" pitchFamily="34" charset="0"/>
              <a:buAutoNum type="arabicPeriod"/>
              <a:defRPr/>
            </a:pPr>
            <a:r>
              <a:rPr>
                <a:latin typeface="Arial" charset="0"/>
                <a:cs typeface="Arial" charset="0"/>
              </a:rPr>
              <a:t>Right </a:t>
            </a:r>
            <a:r>
              <a:rPr b="1">
                <a:latin typeface="Arial" charset="0"/>
                <a:cs typeface="Arial" charset="0"/>
              </a:rPr>
              <a:t>skills</a:t>
            </a:r>
            <a:r>
              <a:rPr>
                <a:latin typeface="Arial" charset="0"/>
                <a:cs typeface="Arial" charset="0"/>
              </a:rPr>
              <a:t> for prosperity, i.e.</a:t>
            </a:r>
          </a:p>
          <a:p>
            <a:pPr marL="914400" lvl="2" indent="-457200">
              <a:defRPr/>
            </a:pPr>
            <a:r>
              <a:rPr>
                <a:latin typeface="Arial" charset="0"/>
                <a:cs typeface="Arial" charset="0"/>
              </a:rPr>
              <a:t>The capacity to identify the need of physical facility</a:t>
            </a:r>
          </a:p>
          <a:p>
            <a:pPr marL="914400" lvl="2" indent="-457200">
              <a:defRPr/>
            </a:pPr>
            <a:r>
              <a:rPr>
                <a:latin typeface="Arial" charset="0"/>
                <a:cs typeface="Arial" charset="0"/>
              </a:rPr>
              <a:t>The skills &amp; practice for sustainable production of more than what is required (by way of </a:t>
            </a:r>
            <a:r>
              <a:rPr err="1">
                <a:latin typeface="Arial" charset="0"/>
                <a:cs typeface="Arial" charset="0"/>
              </a:rPr>
              <a:t>labour</a:t>
            </a:r>
            <a:r>
              <a:rPr>
                <a:latin typeface="Arial" charset="0"/>
                <a:cs typeface="Arial" charset="0"/>
              </a:rPr>
              <a:t>, using cyclic, mutually enriching process)</a:t>
            </a:r>
          </a:p>
          <a:p>
            <a:pPr marL="914400" lvl="2" indent="-457200">
              <a:defRPr/>
            </a:pPr>
            <a:r>
              <a:rPr>
                <a:latin typeface="Arial" charset="0"/>
                <a:cs typeface="Arial" charset="0"/>
              </a:rPr>
              <a:t>The feeling of prosperity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4">
            <a:extLst>
              <a:ext uri="{FF2B5EF4-FFF2-40B4-BE49-F238E27FC236}">
                <a16:creationId xmlns:a16="http://schemas.microsoft.com/office/drawing/2014/main" id="{9A4BB01F-BEA5-4AB3-B52A-A0E9D42F32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3900488"/>
            <a:ext cx="11049000" cy="103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Hear from participants about their exploration from previous day(s)</a:t>
            </a:r>
          </a:p>
          <a:p>
            <a:r>
              <a:rPr lang="en-IN" altLang="en-US">
                <a:latin typeface="Arial" panose="020B0604020202020204" pitchFamily="34" charset="0"/>
              </a:rPr>
              <a:t>Q&amp;A</a:t>
            </a:r>
          </a:p>
          <a:p>
            <a:r>
              <a:rPr lang="en-IN" altLang="en-US">
                <a:latin typeface="Arial" panose="020B0604020202020204" pitchFamily="34" charset="0"/>
              </a:rPr>
              <a:t>Place some expected conclusions, find out if they also came to these/similar conclusions</a:t>
            </a:r>
          </a:p>
        </p:txBody>
      </p:sp>
      <p:sp>
        <p:nvSpPr>
          <p:cNvPr id="13315" name="Title 3">
            <a:extLst>
              <a:ext uri="{FF2B5EF4-FFF2-40B4-BE49-F238E27FC236}">
                <a16:creationId xmlns:a16="http://schemas.microsoft.com/office/drawing/2014/main" id="{8D20C97A-6A94-4A09-AC85-8E2ADC7557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11049000" cy="1230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IN" altLang="en-US">
                <a:latin typeface="Arial" panose="020B0604020202020204" pitchFamily="34" charset="0"/>
              </a:rPr>
              <a:t>Interaction Before Main Session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>
            <a:extLst>
              <a:ext uri="{FF2B5EF4-FFF2-40B4-BE49-F238E27FC236}">
                <a16:creationId xmlns:a16="http://schemas.microsoft.com/office/drawing/2014/main" id="{6D974E53-2B83-44DA-8D44-CC054DC0F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dirty="0"/>
              <a:t>Development – In an environment of Relationship</a:t>
            </a:r>
            <a:endParaRPr lang="en-US" altLang="en-US" dirty="0"/>
          </a:p>
        </p:txBody>
      </p:sp>
      <p:sp>
        <p:nvSpPr>
          <p:cNvPr id="25603" name="TextBox 30">
            <a:extLst>
              <a:ext uri="{FF2B5EF4-FFF2-40B4-BE49-F238E27FC236}">
                <a16:creationId xmlns:a16="http://schemas.microsoft.com/office/drawing/2014/main" id="{340E6583-A468-4278-949B-34C38B2D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>
                <a:solidFill>
                  <a:srgbClr val="000000"/>
                </a:solidFill>
              </a:rPr>
              <a:t>Imitate</a:t>
            </a:r>
            <a:r>
              <a:rPr lang="hi-IN" altLang="en-US" sz="22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vuqdj.k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5604" name="TextBox 33">
            <a:extLst>
              <a:ext uri="{FF2B5EF4-FFF2-40B4-BE49-F238E27FC236}">
                <a16:creationId xmlns:a16="http://schemas.microsoft.com/office/drawing/2014/main" id="{86CE2A46-0D84-4D87-A7BD-F89E8D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54450"/>
            <a:ext cx="3352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000"/>
                </a:solidFill>
              </a:rPr>
              <a:t>      Self Discipline (10…)</a:t>
            </a:r>
          </a:p>
          <a:p>
            <a:pPr algn="ctr" eaLnBrk="1" hangingPunct="1"/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Lo&amp;vuq'kklu</a:t>
            </a:r>
            <a:endParaRPr lang="en-US" altLang="en-US" sz="2200">
              <a:solidFill>
                <a:srgbClr val="1E00AA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200">
                <a:solidFill>
                  <a:srgbClr val="000000"/>
                </a:solidFill>
              </a:rPr>
              <a:t>Self-confidence</a:t>
            </a:r>
          </a:p>
          <a:p>
            <a:pPr algn="ctr" eaLnBrk="1" hangingPunct="1"/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vkRefo”okl</a:t>
            </a:r>
          </a:p>
        </p:txBody>
      </p:sp>
      <p:grpSp>
        <p:nvGrpSpPr>
          <p:cNvPr id="25605" name="Group 77">
            <a:extLst>
              <a:ext uri="{FF2B5EF4-FFF2-40B4-BE49-F238E27FC236}">
                <a16:creationId xmlns:a16="http://schemas.microsoft.com/office/drawing/2014/main" id="{9E660C37-833D-404D-AF23-C0F891BD1B7A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068388"/>
            <a:ext cx="3352800" cy="598487"/>
            <a:chOff x="2514600" y="1067593"/>
            <a:chExt cx="3352800" cy="600148"/>
          </a:xfrm>
        </p:grpSpPr>
        <p:sp>
          <p:nvSpPr>
            <p:cNvPr id="25625" name="TextBox 31">
              <a:extLst>
                <a:ext uri="{FF2B5EF4-FFF2-40B4-BE49-F238E27FC236}">
                  <a16:creationId xmlns:a16="http://schemas.microsoft.com/office/drawing/2014/main" id="{93826026-73DF-4540-A0A6-08D47B9A4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1143000"/>
              <a:ext cx="3352800" cy="52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 dirty="0">
                  <a:solidFill>
                    <a:srgbClr val="000000"/>
                  </a:solidFill>
                </a:rPr>
                <a:t>Follow </a:t>
              </a:r>
              <a:r>
                <a:rPr lang="en-US" altLang="en-US" sz="2800" dirty="0" err="1">
                  <a:solidFill>
                    <a:srgbClr val="1E00AA"/>
                  </a:solidFill>
                  <a:latin typeface="Kruti Dev 010" pitchFamily="2" charset="0"/>
                  <a:cs typeface="Arial" panose="020B0604020202020204" pitchFamily="34" charset="0"/>
                </a:rPr>
                <a:t>vuqlj.k</a:t>
              </a:r>
              <a:endParaRPr lang="en-US" altLang="en-US" sz="22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431021D-400E-4692-B38F-1F1F84BFB6DB}"/>
                </a:ext>
              </a:extLst>
            </p:cNvPr>
            <p:cNvCxnSpPr/>
            <p:nvPr/>
          </p:nvCxnSpPr>
          <p:spPr>
            <a:xfrm rot="5400000">
              <a:off x="4116179" y="1142414"/>
              <a:ext cx="15123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6" name="Group 78">
            <a:extLst>
              <a:ext uri="{FF2B5EF4-FFF2-40B4-BE49-F238E27FC236}">
                <a16:creationId xmlns:a16="http://schemas.microsoft.com/office/drawing/2014/main" id="{BF0A3C95-0807-4ABF-9D03-10101146335F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601788"/>
            <a:ext cx="3810000" cy="936625"/>
            <a:chOff x="2514600" y="1600992"/>
            <a:chExt cx="3810000" cy="939575"/>
          </a:xfrm>
        </p:grpSpPr>
        <p:sp>
          <p:nvSpPr>
            <p:cNvPr id="25623" name="TextBox 32">
              <a:extLst>
                <a:ext uri="{FF2B5EF4-FFF2-40B4-BE49-F238E27FC236}">
                  <a16:creationId xmlns:a16="http://schemas.microsoft.com/office/drawing/2014/main" id="{652C56A3-6A22-48DF-B17C-B560FCE5B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1676401"/>
              <a:ext cx="3810000" cy="864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>
                  <a:solidFill>
                    <a:srgbClr val="000000"/>
                  </a:solidFill>
                </a:rPr>
                <a:t>Obedience/Discipline</a:t>
              </a:r>
              <a:endParaRPr lang="en-US" altLang="en-US" sz="2200">
                <a:solidFill>
                  <a:srgbClr val="000000"/>
                </a:solidFill>
                <a:latin typeface="Kruti Dev 010" pitchFamily="2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2800">
                  <a:solidFill>
                    <a:srgbClr val="1E00AA"/>
                  </a:solidFill>
                  <a:latin typeface="Kruti Dev 010" pitchFamily="2" charset="0"/>
                  <a:cs typeface="Arial" panose="020B0604020202020204" pitchFamily="34" charset="0"/>
                </a:rPr>
                <a:t>vkKkikyu@vuq'kklu</a:t>
              </a:r>
              <a:endParaRPr lang="en-US" altLang="en-US" sz="2200">
                <a:solidFill>
                  <a:srgbClr val="000000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BDB3355-C3D9-47D1-AF34-54E464D16F27}"/>
                </a:ext>
              </a:extLst>
            </p:cNvPr>
            <p:cNvCxnSpPr/>
            <p:nvPr/>
          </p:nvCxnSpPr>
          <p:spPr>
            <a:xfrm rot="5400000">
              <a:off x="4116151" y="1675841"/>
              <a:ext cx="15128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7" name="Group 36">
            <a:extLst>
              <a:ext uri="{FF2B5EF4-FFF2-40B4-BE49-F238E27FC236}">
                <a16:creationId xmlns:a16="http://schemas.microsoft.com/office/drawing/2014/main" id="{3F76C241-9AA7-4AF7-BA49-95D886F76B4C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438400"/>
            <a:ext cx="4038600" cy="1381125"/>
            <a:chOff x="76200" y="2438400"/>
            <a:chExt cx="4038600" cy="1381125"/>
          </a:xfrm>
        </p:grpSpPr>
        <p:grpSp>
          <p:nvGrpSpPr>
            <p:cNvPr id="25614" name="Group 82">
              <a:extLst>
                <a:ext uri="{FF2B5EF4-FFF2-40B4-BE49-F238E27FC236}">
                  <a16:creationId xmlns:a16="http://schemas.microsoft.com/office/drawing/2014/main" id="{ED2215B1-2D2A-4CE9-8E48-4232FCA83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" y="2779713"/>
              <a:ext cx="3352800" cy="1039812"/>
              <a:chOff x="1143000" y="2236113"/>
              <a:chExt cx="3352800" cy="1040487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E58C738-DBFC-4163-8F59-8CDF108CF300}"/>
                  </a:ext>
                </a:extLst>
              </p:cNvPr>
              <p:cNvCxnSpPr/>
              <p:nvPr/>
            </p:nvCxnSpPr>
            <p:spPr>
              <a:xfrm>
                <a:off x="1676400" y="2666604"/>
                <a:ext cx="16002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104CEF4-BE3A-4A15-9961-C8BA679D61B0}"/>
                  </a:ext>
                </a:extLst>
              </p:cNvPr>
              <p:cNvCxnSpPr/>
              <p:nvPr/>
            </p:nvCxnSpPr>
            <p:spPr>
              <a:xfrm rot="5400000">
                <a:off x="1372196" y="2970808"/>
                <a:ext cx="60999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22" name="TextBox 65">
                <a:extLst>
                  <a:ext uri="{FF2B5EF4-FFF2-40B4-BE49-F238E27FC236}">
                    <a16:creationId xmlns:a16="http://schemas.microsoft.com/office/drawing/2014/main" id="{4D6B3181-C6FB-477B-8AB7-7289B05B8E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2236113"/>
                <a:ext cx="3352800" cy="86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200">
                    <a:solidFill>
                      <a:srgbClr val="000000"/>
                    </a:solidFill>
                    <a:cs typeface="Arial" panose="020B0604020202020204" pitchFamily="34" charset="0"/>
                  </a:rPr>
                  <a:t>Right</a:t>
                </a:r>
              </a:p>
              <a:p>
                <a:pPr algn="ctr" eaLnBrk="1" hangingPunct="1"/>
                <a:r>
                  <a:rPr lang="en-US" altLang="en-US" sz="2800">
                    <a:solidFill>
                      <a:srgbClr val="1E00AA"/>
                    </a:solidFill>
                    <a:latin typeface="Kruti Dev 010" pitchFamily="2" charset="0"/>
                    <a:cs typeface="Arial" panose="020B0604020202020204" pitchFamily="34" charset="0"/>
                  </a:rPr>
                  <a:t>lgh</a:t>
                </a:r>
                <a:endParaRPr lang="en-US" altLang="en-US" sz="2800">
                  <a:solidFill>
                    <a:srgbClr val="1E00AA"/>
                  </a:solidFill>
                </a:endParaRPr>
              </a:p>
            </p:txBody>
          </p:sp>
        </p:grpSp>
        <p:grpSp>
          <p:nvGrpSpPr>
            <p:cNvPr id="25615" name="Group 48">
              <a:extLst>
                <a:ext uri="{FF2B5EF4-FFF2-40B4-BE49-F238E27FC236}">
                  <a16:creationId xmlns:a16="http://schemas.microsoft.com/office/drawing/2014/main" id="{45A3E169-D960-4E4A-A9D7-33967785FB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2438400"/>
              <a:ext cx="1981200" cy="1242320"/>
              <a:chOff x="3200400" y="1895475"/>
              <a:chExt cx="1981200" cy="1242320"/>
            </a:xfrm>
          </p:grpSpPr>
          <p:grpSp>
            <p:nvGrpSpPr>
              <p:cNvPr id="25616" name="Group 86">
                <a:extLst>
                  <a:ext uri="{FF2B5EF4-FFF2-40B4-BE49-F238E27FC236}">
                    <a16:creationId xmlns:a16="http://schemas.microsoft.com/office/drawing/2014/main" id="{1F9F735F-3B10-4D03-AE24-915E855D40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0400" y="1895475"/>
                <a:ext cx="1981200" cy="1228725"/>
                <a:chOff x="3200400" y="1895475"/>
                <a:chExt cx="1981200" cy="1228725"/>
              </a:xfrm>
            </p:grpSpPr>
            <p:sp>
              <p:nvSpPr>
                <p:cNvPr id="35" name="Flowchart: Decision 34">
                  <a:extLst>
                    <a:ext uri="{FF2B5EF4-FFF2-40B4-BE49-F238E27FC236}">
                      <a16:creationId xmlns:a16="http://schemas.microsoft.com/office/drawing/2014/main" id="{18024E38-919D-463B-838B-2BDECA417E5C}"/>
                    </a:ext>
                  </a:extLst>
                </p:cNvPr>
                <p:cNvSpPr/>
                <p:nvPr/>
              </p:nvSpPr>
              <p:spPr>
                <a:xfrm>
                  <a:off x="3200400" y="2209800"/>
                  <a:ext cx="1981200" cy="914400"/>
                </a:xfrm>
                <a:prstGeom prst="flowChartDecision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sz="2200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F686004C-4791-4E65-99AA-81ABF247B349}"/>
                    </a:ext>
                  </a:extLst>
                </p:cNvPr>
                <p:cNvCxnSpPr/>
                <p:nvPr/>
              </p:nvCxnSpPr>
              <p:spPr>
                <a:xfrm rot="5400000">
                  <a:off x="4033838" y="2051050"/>
                  <a:ext cx="312738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617" name="Rectangle 45">
                <a:extLst>
                  <a:ext uri="{FF2B5EF4-FFF2-40B4-BE49-F238E27FC236}">
                    <a16:creationId xmlns:a16="http://schemas.microsoft.com/office/drawing/2014/main" id="{BEADB98C-3B7E-43F2-ADD4-877B2FBCC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5255" y="2337576"/>
                <a:ext cx="1196161" cy="800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Self-verif</a:t>
                </a:r>
                <a:endParaRPr lang="en-US" altLang="en-US" sz="2000">
                  <a:solidFill>
                    <a:srgbClr val="000000"/>
                  </a:solidFill>
                </a:endParaRPr>
              </a:p>
              <a:p>
                <a:pPr algn="ctr" eaLnBrk="1" hangingPunct="1"/>
                <a:r>
                  <a:rPr lang="en-US" altLang="en-US" sz="2600">
                    <a:solidFill>
                      <a:srgbClr val="1E00AA"/>
                    </a:solidFill>
                    <a:latin typeface="Kruti Dev 010" pitchFamily="2" charset="0"/>
                    <a:cs typeface="Arial" panose="020B0604020202020204" pitchFamily="34" charset="0"/>
                  </a:rPr>
                  <a:t>Tkk¡p </a:t>
                </a:r>
                <a:endParaRPr lang="en-US" altLang="en-US" sz="2600">
                  <a:solidFill>
                    <a:srgbClr val="1E00AA"/>
                  </a:solidFill>
                </a:endParaRPr>
              </a:p>
            </p:txBody>
          </p:sp>
        </p:grpSp>
      </p:grpSp>
      <p:sp>
        <p:nvSpPr>
          <p:cNvPr id="25608" name="Text Placeholder 2">
            <a:extLst>
              <a:ext uri="{FF2B5EF4-FFF2-40B4-BE49-F238E27FC236}">
                <a16:creationId xmlns:a16="http://schemas.microsoft.com/office/drawing/2014/main" id="{CB9E2DDF-539D-4A3F-94F0-3669A237F534}"/>
              </a:ext>
            </a:extLst>
          </p:cNvPr>
          <p:cNvSpPr txBox="1">
            <a:spLocks/>
          </p:cNvSpPr>
          <p:nvPr/>
        </p:nvSpPr>
        <p:spPr bwMode="auto">
          <a:xfrm>
            <a:off x="10363200" y="609600"/>
            <a:ext cx="1752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Family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ifjokj</a:t>
            </a:r>
            <a:endParaRPr lang="en-US" altLang="en-US" sz="2600" dirty="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School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fo|ky</a:t>
            </a:r>
            <a:r>
              <a:rPr lang="en-US" altLang="en-US" sz="2600" dirty="0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University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fo”o&amp;fo|ky</a:t>
            </a:r>
            <a:r>
              <a:rPr lang="en-US" altLang="en-US" sz="2600" dirty="0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;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Society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lekt</a:t>
            </a:r>
            <a:endParaRPr lang="en-US" altLang="en-US" sz="2600" dirty="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</a:endParaRPr>
          </a:p>
        </p:txBody>
      </p:sp>
      <p:sp>
        <p:nvSpPr>
          <p:cNvPr id="25609" name="Text Placeholder 2">
            <a:extLst>
              <a:ext uri="{FF2B5EF4-FFF2-40B4-BE49-F238E27FC236}">
                <a16:creationId xmlns:a16="http://schemas.microsoft.com/office/drawing/2014/main" id="{5509A2AD-A19B-4645-A62B-699F2C37CDB6}"/>
              </a:ext>
            </a:extLst>
          </p:cNvPr>
          <p:cNvSpPr txBox="1">
            <a:spLocks/>
          </p:cNvSpPr>
          <p:nvPr/>
        </p:nvSpPr>
        <p:spPr bwMode="auto">
          <a:xfrm>
            <a:off x="1524000" y="609600"/>
            <a:ext cx="152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Assuming </a:t>
            </a:r>
            <a:r>
              <a:rPr lang="en-US" altLang="en-US" sz="2600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ekuuk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Knowing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tkuuk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CEF9600-3BCE-47BF-A38C-F9C36F720554}"/>
              </a:ext>
            </a:extLst>
          </p:cNvPr>
          <p:cNvSpPr/>
          <p:nvPr/>
        </p:nvSpPr>
        <p:spPr>
          <a:xfrm flipH="1">
            <a:off x="1524000" y="838200"/>
            <a:ext cx="2743200" cy="4953000"/>
          </a:xfrm>
          <a:prstGeom prst="arc">
            <a:avLst>
              <a:gd name="adj1" fmla="val 15708292"/>
              <a:gd name="adj2" fmla="val 37013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611" name="TextBox 45">
            <a:extLst>
              <a:ext uri="{FF2B5EF4-FFF2-40B4-BE49-F238E27FC236}">
                <a16:creationId xmlns:a16="http://schemas.microsoft.com/office/drawing/2014/main" id="{93CF015A-5106-4EB7-AC94-85605064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16002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Next Generation</a:t>
            </a:r>
          </a:p>
        </p:txBody>
      </p:sp>
      <p:sp>
        <p:nvSpPr>
          <p:cNvPr id="25612" name="TextBox 48">
            <a:extLst>
              <a:ext uri="{FF2B5EF4-FFF2-40B4-BE49-F238E27FC236}">
                <a16:creationId xmlns:a16="http://schemas.microsoft.com/office/drawing/2014/main" id="{6500ACA2-7F33-419C-B11E-102052315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57388"/>
            <a:ext cx="1752600" cy="8620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000"/>
                </a:solidFill>
                <a:cs typeface="Arial" panose="020B0604020202020204" pitchFamily="34" charset="0"/>
              </a:rPr>
              <a:t>Relationship</a:t>
            </a:r>
          </a:p>
          <a:p>
            <a:pPr algn="ctr" eaLnBrk="1" hangingPunct="1"/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laca/k</a:t>
            </a:r>
            <a:endParaRPr lang="en-US" altLang="en-US" sz="2800">
              <a:solidFill>
                <a:srgbClr val="1E00AA"/>
              </a:solidFill>
            </a:endParaRPr>
          </a:p>
        </p:txBody>
      </p:sp>
      <p:sp>
        <p:nvSpPr>
          <p:cNvPr id="25613" name="TextBox 33">
            <a:extLst>
              <a:ext uri="{FF2B5EF4-FFF2-40B4-BE49-F238E27FC236}">
                <a16:creationId xmlns:a16="http://schemas.microsoft.com/office/drawing/2014/main" id="{15F2DAAB-7A9D-49FE-8086-5D6708D0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090988"/>
            <a:ext cx="43434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1E00AA"/>
                </a:solidFill>
              </a:rPr>
              <a:t>Every next generation is more developed</a:t>
            </a:r>
          </a:p>
          <a:p>
            <a:pPr eaLnBrk="1" hangingPunct="1"/>
            <a:endParaRPr lang="en-US" altLang="en-US" sz="2200" dirty="0">
              <a:solidFill>
                <a:srgbClr val="1E00AA"/>
              </a:solidFill>
            </a:endParaRPr>
          </a:p>
          <a:p>
            <a:pPr eaLnBrk="1" hangingPunct="1"/>
            <a:r>
              <a:rPr lang="en-US" altLang="en-US" sz="2200" dirty="0">
                <a:solidFill>
                  <a:srgbClr val="1E00AA"/>
                </a:solidFill>
              </a:rPr>
              <a:t>In harmony within</a:t>
            </a:r>
          </a:p>
          <a:p>
            <a:pPr eaLnBrk="1" hangingPunct="1"/>
            <a:r>
              <a:rPr lang="en-US" altLang="en-US" sz="2200" dirty="0">
                <a:solidFill>
                  <a:srgbClr val="1E00AA"/>
                </a:solidFill>
              </a:rPr>
              <a:t>In harmony with family</a:t>
            </a:r>
          </a:p>
          <a:p>
            <a:pPr eaLnBrk="1" hangingPunct="1"/>
            <a:r>
              <a:rPr lang="en-US" altLang="en-US" sz="2200" dirty="0">
                <a:solidFill>
                  <a:srgbClr val="1E00AA"/>
                </a:solidFill>
              </a:rPr>
              <a:t>In harmony with society</a:t>
            </a:r>
          </a:p>
          <a:p>
            <a:pPr eaLnBrk="1" hangingPunct="1"/>
            <a:r>
              <a:rPr lang="en-US" altLang="en-US" sz="2200" dirty="0">
                <a:solidFill>
                  <a:srgbClr val="1E00AA"/>
                </a:solidFill>
              </a:rPr>
              <a:t>In harmony with nature/existence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C579344-AF01-4C83-AE91-5ED22A4D5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dirty="0"/>
              <a:t>“Development” – In an environment of Domination</a:t>
            </a:r>
            <a:endParaRPr lang="en-US" altLang="en-US" dirty="0"/>
          </a:p>
        </p:txBody>
      </p:sp>
      <p:sp>
        <p:nvSpPr>
          <p:cNvPr id="26627" name="TextBox 30">
            <a:extLst>
              <a:ext uri="{FF2B5EF4-FFF2-40B4-BE49-F238E27FC236}">
                <a16:creationId xmlns:a16="http://schemas.microsoft.com/office/drawing/2014/main" id="{ABF3FEBD-6283-4161-83C5-3227B74FA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dirty="0">
                <a:solidFill>
                  <a:srgbClr val="000000"/>
                </a:solidFill>
              </a:rPr>
              <a:t>Imitate </a:t>
            </a:r>
            <a:r>
              <a:rPr lang="en-US" altLang="en-US" sz="2800" dirty="0" err="1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vuqdj.k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grpSp>
        <p:nvGrpSpPr>
          <p:cNvPr id="26628" name="Group 77">
            <a:extLst>
              <a:ext uri="{FF2B5EF4-FFF2-40B4-BE49-F238E27FC236}">
                <a16:creationId xmlns:a16="http://schemas.microsoft.com/office/drawing/2014/main" id="{5203366C-65B8-4829-BB58-31247E3EF95E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068388"/>
            <a:ext cx="3352800" cy="598487"/>
            <a:chOff x="2514600" y="1067593"/>
            <a:chExt cx="3352800" cy="600148"/>
          </a:xfrm>
        </p:grpSpPr>
        <p:sp>
          <p:nvSpPr>
            <p:cNvPr id="26663" name="TextBox 31">
              <a:extLst>
                <a:ext uri="{FF2B5EF4-FFF2-40B4-BE49-F238E27FC236}">
                  <a16:creationId xmlns:a16="http://schemas.microsoft.com/office/drawing/2014/main" id="{0AABBE33-DA87-4F6F-8088-582ECC235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1143000"/>
              <a:ext cx="3352800" cy="52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 dirty="0">
                  <a:solidFill>
                    <a:srgbClr val="000000"/>
                  </a:solidFill>
                </a:rPr>
                <a:t>Follow </a:t>
              </a:r>
              <a:r>
                <a:rPr lang="en-US" altLang="en-US" sz="2800" dirty="0" err="1">
                  <a:solidFill>
                    <a:srgbClr val="1E00AA"/>
                  </a:solidFill>
                  <a:latin typeface="Kruti Dev 010" pitchFamily="2" charset="0"/>
                  <a:cs typeface="Arial" panose="020B0604020202020204" pitchFamily="34" charset="0"/>
                </a:rPr>
                <a:t>vuqlj.k</a:t>
              </a:r>
              <a:endParaRPr lang="en-US" altLang="en-US" sz="22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E9EB86C-E652-421E-A438-EEACE93480F2}"/>
                </a:ext>
              </a:extLst>
            </p:cNvPr>
            <p:cNvCxnSpPr/>
            <p:nvPr/>
          </p:nvCxnSpPr>
          <p:spPr>
            <a:xfrm rot="5400000">
              <a:off x="4116179" y="1142414"/>
              <a:ext cx="15123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29" name="Group 78">
            <a:extLst>
              <a:ext uri="{FF2B5EF4-FFF2-40B4-BE49-F238E27FC236}">
                <a16:creationId xmlns:a16="http://schemas.microsoft.com/office/drawing/2014/main" id="{C123F9D4-6B80-4593-B4EC-46A6F16F2C6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601788"/>
            <a:ext cx="3810000" cy="936625"/>
            <a:chOff x="2514600" y="1600992"/>
            <a:chExt cx="3810000" cy="939575"/>
          </a:xfrm>
        </p:grpSpPr>
        <p:sp>
          <p:nvSpPr>
            <p:cNvPr id="26661" name="TextBox 32">
              <a:extLst>
                <a:ext uri="{FF2B5EF4-FFF2-40B4-BE49-F238E27FC236}">
                  <a16:creationId xmlns:a16="http://schemas.microsoft.com/office/drawing/2014/main" id="{3F8E5290-5E68-44FE-95B1-27F659837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1676401"/>
              <a:ext cx="3810000" cy="864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>
                  <a:solidFill>
                    <a:srgbClr val="000000"/>
                  </a:solidFill>
                </a:rPr>
                <a:t>Obedience/Discipline</a:t>
              </a:r>
              <a:endParaRPr lang="en-US" altLang="en-US" sz="2200">
                <a:solidFill>
                  <a:srgbClr val="000000"/>
                </a:solidFill>
                <a:latin typeface="Kruti Dev 010" pitchFamily="2" charset="0"/>
                <a:cs typeface="Arial" panose="020B0604020202020204" pitchFamily="34" charset="0"/>
              </a:endParaRPr>
            </a:p>
            <a:p>
              <a:pPr algn="ctr" eaLnBrk="1" hangingPunct="1"/>
              <a:r>
                <a:rPr lang="en-US" altLang="en-US" sz="2800">
                  <a:solidFill>
                    <a:srgbClr val="1E00AA"/>
                  </a:solidFill>
                  <a:latin typeface="Kruti Dev 010" pitchFamily="2" charset="0"/>
                  <a:cs typeface="Arial" panose="020B0604020202020204" pitchFamily="34" charset="0"/>
                </a:rPr>
                <a:t>vkKkikyu@vuq'kklu</a:t>
              </a:r>
              <a:endParaRPr lang="en-US" altLang="en-US" sz="2200">
                <a:solidFill>
                  <a:srgbClr val="000000"/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4A8873F-2AD0-4BBF-9550-A0E8A2603F98}"/>
                </a:ext>
              </a:extLst>
            </p:cNvPr>
            <p:cNvCxnSpPr/>
            <p:nvPr/>
          </p:nvCxnSpPr>
          <p:spPr>
            <a:xfrm rot="5400000">
              <a:off x="4116151" y="1675841"/>
              <a:ext cx="15128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0" name="Group 37">
            <a:extLst>
              <a:ext uri="{FF2B5EF4-FFF2-40B4-BE49-F238E27FC236}">
                <a16:creationId xmlns:a16="http://schemas.microsoft.com/office/drawing/2014/main" id="{E4E70326-57B2-46DA-B0BD-644D32B5D74D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438400"/>
            <a:ext cx="4724400" cy="1370013"/>
            <a:chOff x="2133600" y="2438400"/>
            <a:chExt cx="4724400" cy="137001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E8C697-D550-475F-84EE-217CBC1FEFC9}"/>
                </a:ext>
              </a:extLst>
            </p:cNvPr>
            <p:cNvCxnSpPr/>
            <p:nvPr/>
          </p:nvCxnSpPr>
          <p:spPr bwMode="auto">
            <a:xfrm>
              <a:off x="4114800" y="3179763"/>
              <a:ext cx="1676400" cy="20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53" name="Group 36">
              <a:extLst>
                <a:ext uri="{FF2B5EF4-FFF2-40B4-BE49-F238E27FC236}">
                  <a16:creationId xmlns:a16="http://schemas.microsoft.com/office/drawing/2014/main" id="{6064D566-A8BE-49CF-8ACE-87E48DBFE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2438400"/>
              <a:ext cx="4724400" cy="1370013"/>
              <a:chOff x="2133600" y="2438400"/>
              <a:chExt cx="4724400" cy="1370013"/>
            </a:xfrm>
          </p:grpSpPr>
          <p:sp>
            <p:nvSpPr>
              <p:cNvPr id="26654" name="TextBox 66">
                <a:extLst>
                  <a:ext uri="{FF2B5EF4-FFF2-40B4-BE49-F238E27FC236}">
                    <a16:creationId xmlns:a16="http://schemas.microsoft.com/office/drawing/2014/main" id="{ABB311AF-E717-4AAE-B737-621E73DAC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2805120"/>
                <a:ext cx="335280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200">
                    <a:solidFill>
                      <a:srgbClr val="000000"/>
                    </a:solidFill>
                    <a:cs typeface="Arial" panose="020B0604020202020204" pitchFamily="34" charset="0"/>
                  </a:rPr>
                  <a:t>Wrong</a:t>
                </a:r>
              </a:p>
              <a:p>
                <a:pPr algn="ctr" eaLnBrk="1" hangingPunct="1"/>
                <a:r>
                  <a:rPr lang="en-US" altLang="en-US" sz="2800">
                    <a:solidFill>
                      <a:srgbClr val="1E00AA"/>
                    </a:solidFill>
                    <a:latin typeface="Kruti Dev 010" pitchFamily="2" charset="0"/>
                    <a:cs typeface="Arial" panose="020B0604020202020204" pitchFamily="34" charset="0"/>
                  </a:rPr>
                  <a:t>xyr</a:t>
                </a:r>
                <a:endParaRPr lang="en-US" altLang="en-US" sz="2800">
                  <a:solidFill>
                    <a:srgbClr val="1E00AA"/>
                  </a:solidFill>
                </a:endParaRP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0885851-BFA8-4990-99EB-335836212410}"/>
                  </a:ext>
                </a:extLst>
              </p:cNvPr>
              <p:cNvCxnSpPr/>
              <p:nvPr/>
            </p:nvCxnSpPr>
            <p:spPr bwMode="auto">
              <a:xfrm rot="5400000">
                <a:off x="5508625" y="3503613"/>
                <a:ext cx="608013" cy="15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56" name="Group 48">
                <a:extLst>
                  <a:ext uri="{FF2B5EF4-FFF2-40B4-BE49-F238E27FC236}">
                    <a16:creationId xmlns:a16="http://schemas.microsoft.com/office/drawing/2014/main" id="{291FC5FC-17E2-4E2D-9496-74A543802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3600" y="2438400"/>
                <a:ext cx="1981200" cy="1242320"/>
                <a:chOff x="3200400" y="1895475"/>
                <a:chExt cx="1981200" cy="1242320"/>
              </a:xfrm>
            </p:grpSpPr>
            <p:grpSp>
              <p:nvGrpSpPr>
                <p:cNvPr id="26657" name="Group 86">
                  <a:extLst>
                    <a:ext uri="{FF2B5EF4-FFF2-40B4-BE49-F238E27FC236}">
                      <a16:creationId xmlns:a16="http://schemas.microsoft.com/office/drawing/2014/main" id="{F11A9C5D-7381-47F9-AA36-9236A9918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00400" y="1895475"/>
                  <a:ext cx="1981200" cy="1228725"/>
                  <a:chOff x="3200400" y="1895475"/>
                  <a:chExt cx="1981200" cy="1228725"/>
                </a:xfrm>
              </p:grpSpPr>
              <p:sp>
                <p:nvSpPr>
                  <p:cNvPr id="35" name="Flowchart: Decision 34">
                    <a:extLst>
                      <a:ext uri="{FF2B5EF4-FFF2-40B4-BE49-F238E27FC236}">
                        <a16:creationId xmlns:a16="http://schemas.microsoft.com/office/drawing/2014/main" id="{6F4AC0E6-B038-4697-876B-8752F8E5A902}"/>
                      </a:ext>
                    </a:extLst>
                  </p:cNvPr>
                  <p:cNvSpPr/>
                  <p:nvPr/>
                </p:nvSpPr>
                <p:spPr>
                  <a:xfrm>
                    <a:off x="3200400" y="2209800"/>
                    <a:ext cx="1981200" cy="914400"/>
                  </a:xfrm>
                  <a:prstGeom prst="flowChartDecision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200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74" name="Straight Arrow Connector 73">
                    <a:extLst>
                      <a:ext uri="{FF2B5EF4-FFF2-40B4-BE49-F238E27FC236}">
                        <a16:creationId xmlns:a16="http://schemas.microsoft.com/office/drawing/2014/main" id="{DCBC9CE7-20F2-4C6A-A88B-02E7A111FD9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033838" y="2051050"/>
                    <a:ext cx="312738" cy="158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658" name="Rectangle 45">
                  <a:extLst>
                    <a:ext uri="{FF2B5EF4-FFF2-40B4-BE49-F238E27FC236}">
                      <a16:creationId xmlns:a16="http://schemas.microsoft.com/office/drawing/2014/main" id="{583C29D0-EAC8-489A-9D8D-D54F14C1C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5255" y="2337576"/>
                  <a:ext cx="1196161" cy="800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Self-verif</a:t>
                  </a:r>
                  <a:endParaRPr lang="en-US" altLang="en-US" sz="2000">
                    <a:solidFill>
                      <a:srgbClr val="000000"/>
                    </a:solidFill>
                  </a:endParaRPr>
                </a:p>
                <a:p>
                  <a:pPr algn="ctr" eaLnBrk="1" hangingPunct="1"/>
                  <a:r>
                    <a:rPr lang="en-US" altLang="en-US" sz="2600">
                      <a:solidFill>
                        <a:srgbClr val="1E00AA"/>
                      </a:solidFill>
                      <a:latin typeface="Kruti Dev 010" pitchFamily="2" charset="0"/>
                      <a:cs typeface="Arial" panose="020B0604020202020204" pitchFamily="34" charset="0"/>
                    </a:rPr>
                    <a:t>Tkk¡p </a:t>
                  </a:r>
                  <a:endParaRPr lang="en-US" altLang="en-US" sz="2600">
                    <a:solidFill>
                      <a:srgbClr val="1E00AA"/>
                    </a:solidFill>
                  </a:endParaRPr>
                </a:p>
              </p:txBody>
            </p:sp>
          </p:grpSp>
        </p:grpSp>
      </p:grpSp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31DB9448-DF44-4870-B5D8-FA042632638D}"/>
              </a:ext>
            </a:extLst>
          </p:cNvPr>
          <p:cNvSpPr txBox="1">
            <a:spLocks/>
          </p:cNvSpPr>
          <p:nvPr/>
        </p:nvSpPr>
        <p:spPr bwMode="auto">
          <a:xfrm>
            <a:off x="10363200" y="609600"/>
            <a:ext cx="1752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Family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ifjokj</a:t>
            </a:r>
            <a:endParaRPr lang="en-US" altLang="en-US" sz="2600" dirty="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School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fo|ky</a:t>
            </a:r>
            <a:r>
              <a:rPr lang="en-US" altLang="en-US" sz="2600" dirty="0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University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fo”o&amp;fo|ky</a:t>
            </a:r>
            <a:r>
              <a:rPr lang="en-US" altLang="en-US" sz="2600" dirty="0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;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Society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 dirty="0" err="1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lekt</a:t>
            </a:r>
            <a:endParaRPr lang="en-US" altLang="en-US" sz="2600" dirty="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</a:endParaRPr>
          </a:p>
        </p:txBody>
      </p:sp>
      <p:sp>
        <p:nvSpPr>
          <p:cNvPr id="26632" name="TextBox 48">
            <a:extLst>
              <a:ext uri="{FF2B5EF4-FFF2-40B4-BE49-F238E27FC236}">
                <a16:creationId xmlns:a16="http://schemas.microsoft.com/office/drawing/2014/main" id="{5A968D0E-D6D0-4AE7-82A5-AC78FBF1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719388"/>
            <a:ext cx="1600200" cy="8620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000"/>
                </a:solidFill>
                <a:cs typeface="Arial" panose="020B0604020202020204" pitchFamily="34" charset="0"/>
              </a:rPr>
              <a:t>Domination</a:t>
            </a:r>
          </a:p>
          <a:p>
            <a:pPr algn="ctr" eaLnBrk="1" hangingPunct="1"/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'kklu</a:t>
            </a:r>
            <a:endParaRPr lang="en-US" altLang="en-US" sz="2800">
              <a:solidFill>
                <a:srgbClr val="1E00AA"/>
              </a:solidFill>
            </a:endParaRPr>
          </a:p>
        </p:txBody>
      </p:sp>
      <p:sp>
        <p:nvSpPr>
          <p:cNvPr id="26633" name="TextBox 42">
            <a:extLst>
              <a:ext uri="{FF2B5EF4-FFF2-40B4-BE49-F238E27FC236}">
                <a16:creationId xmlns:a16="http://schemas.microsoft.com/office/drawing/2014/main" id="{796237D3-0102-4167-976F-9074843D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6576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000"/>
                </a:solidFill>
              </a:rPr>
              <a:t>Arbitrariness </a:t>
            </a: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euekuh</a:t>
            </a:r>
            <a:endParaRPr lang="en-US" altLang="en-US" sz="220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44EF74E-1AF9-42B4-9193-0E4EE81FEC23}"/>
              </a:ext>
            </a:extLst>
          </p:cNvPr>
          <p:cNvCxnSpPr/>
          <p:nvPr/>
        </p:nvCxnSpPr>
        <p:spPr bwMode="auto">
          <a:xfrm rot="5400000">
            <a:off x="7239000" y="4189413"/>
            <a:ext cx="1508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TextBox 42">
            <a:extLst>
              <a:ext uri="{FF2B5EF4-FFF2-40B4-BE49-F238E27FC236}">
                <a16:creationId xmlns:a16="http://schemas.microsoft.com/office/drawing/2014/main" id="{A2A7D505-80CC-4A03-9DF0-B2D1A5FAF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148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000"/>
                </a:solidFill>
              </a:rPr>
              <a:t>Opposition </a:t>
            </a:r>
            <a:r>
              <a:rPr lang="en-US" altLang="en-US" sz="2800">
                <a:solidFill>
                  <a:srgbClr val="1E00AA"/>
                </a:solidFill>
                <a:latin typeface="Kruti Dev 010" pitchFamily="2" charset="0"/>
                <a:cs typeface="Arial" panose="020B0604020202020204" pitchFamily="34" charset="0"/>
              </a:rPr>
              <a:t>nz®g</a:t>
            </a: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6636" name="Group 83">
            <a:extLst>
              <a:ext uri="{FF2B5EF4-FFF2-40B4-BE49-F238E27FC236}">
                <a16:creationId xmlns:a16="http://schemas.microsoft.com/office/drawing/2014/main" id="{8D2D70B5-E1F8-49C7-9676-00EC9B91833B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573588"/>
            <a:ext cx="3352800" cy="674687"/>
            <a:chOff x="4572000" y="3734592"/>
            <a:chExt cx="3352800" cy="676491"/>
          </a:xfrm>
        </p:grpSpPr>
        <p:sp>
          <p:nvSpPr>
            <p:cNvPr id="26650" name="TextBox 36">
              <a:extLst>
                <a:ext uri="{FF2B5EF4-FFF2-40B4-BE49-F238E27FC236}">
                  <a16:creationId xmlns:a16="http://schemas.microsoft.com/office/drawing/2014/main" id="{DB9D7B93-5E7A-46AE-A1F6-776A20296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886412"/>
              <a:ext cx="3352800" cy="524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>
                  <a:solidFill>
                    <a:srgbClr val="000000"/>
                  </a:solidFill>
                </a:rPr>
                <a:t>Revolt </a:t>
              </a:r>
              <a:r>
                <a:rPr lang="en-US" altLang="en-US" sz="2800">
                  <a:solidFill>
                    <a:srgbClr val="1E00AA"/>
                  </a:solidFill>
                  <a:latin typeface="Kruti Dev 010" pitchFamily="2" charset="0"/>
                  <a:cs typeface="Arial" panose="020B0604020202020204" pitchFamily="34" charset="0"/>
                </a:rPr>
                <a:t>fonz®g</a:t>
              </a:r>
              <a:r>
                <a:rPr lang="en-US" altLang="en-US" sz="2200">
                  <a:solidFill>
                    <a:srgbClr val="000000"/>
                  </a:solidFill>
                </a:rPr>
                <a:t> (~teenage) 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338B647-E54C-491D-A5C7-FE6E2086E8FF}"/>
                </a:ext>
              </a:extLst>
            </p:cNvPr>
            <p:cNvCxnSpPr/>
            <p:nvPr/>
          </p:nvCxnSpPr>
          <p:spPr>
            <a:xfrm rot="5400000">
              <a:off x="6194224" y="3809406"/>
              <a:ext cx="151215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7" name="Group 47">
            <a:extLst>
              <a:ext uri="{FF2B5EF4-FFF2-40B4-BE49-F238E27FC236}">
                <a16:creationId xmlns:a16="http://schemas.microsoft.com/office/drawing/2014/main" id="{A22585A1-9FB1-4F64-9079-7931306C34C5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5173663"/>
            <a:ext cx="3352800" cy="608012"/>
            <a:chOff x="4127205" y="4878388"/>
            <a:chExt cx="3352800" cy="608004"/>
          </a:xfrm>
        </p:grpSpPr>
        <p:sp>
          <p:nvSpPr>
            <p:cNvPr id="26648" name="TextBox 46">
              <a:extLst>
                <a:ext uri="{FF2B5EF4-FFF2-40B4-BE49-F238E27FC236}">
                  <a16:creationId xmlns:a16="http://schemas.microsoft.com/office/drawing/2014/main" id="{4E347B85-E753-4261-87F1-C74268B08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205" y="4962984"/>
              <a:ext cx="3352800" cy="52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>
                  <a:solidFill>
                    <a:srgbClr val="000000"/>
                  </a:solidFill>
                </a:rPr>
                <a:t>Struggle </a:t>
              </a:r>
              <a:r>
                <a:rPr lang="en-US" altLang="en-US" sz="2800">
                  <a:solidFill>
                    <a:srgbClr val="1E00AA"/>
                  </a:solidFill>
                  <a:latin typeface="Kruti Dev 010" pitchFamily="2" charset="0"/>
                  <a:cs typeface="Arial" panose="020B0604020202020204" pitchFamily="34" charset="0"/>
                </a:rPr>
                <a:t>laÄ‘kZ</a:t>
              </a:r>
              <a:r>
                <a:rPr lang="en-US" altLang="en-US" sz="2800">
                  <a:solidFill>
                    <a:srgbClr val="000000"/>
                  </a:solidFill>
                  <a:latin typeface="Kruti Dev 010" pitchFamily="2" charset="0"/>
                  <a:cs typeface="Arial" panose="020B0604020202020204" pitchFamily="34" charset="0"/>
                </a:rPr>
                <a:t> </a:t>
              </a:r>
              <a:endParaRPr lang="en-US" altLang="en-US" sz="2200">
                <a:solidFill>
                  <a:srgbClr val="000000"/>
                </a:solidFill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5A99A00-2C9D-4392-B494-B8083C897C6E}"/>
                </a:ext>
              </a:extLst>
            </p:cNvPr>
            <p:cNvCxnSpPr/>
            <p:nvPr/>
          </p:nvCxnSpPr>
          <p:spPr bwMode="auto">
            <a:xfrm rot="5400000">
              <a:off x="5716294" y="4952999"/>
              <a:ext cx="15081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38" name="Group 85">
            <a:extLst>
              <a:ext uri="{FF2B5EF4-FFF2-40B4-BE49-F238E27FC236}">
                <a16:creationId xmlns:a16="http://schemas.microsoft.com/office/drawing/2014/main" id="{05C973F8-10D8-4BBA-A09C-B2DE5393121D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715000"/>
            <a:ext cx="3352800" cy="600075"/>
            <a:chOff x="4572000" y="4790092"/>
            <a:chExt cx="3352800" cy="600912"/>
          </a:xfrm>
        </p:grpSpPr>
        <p:sp>
          <p:nvSpPr>
            <p:cNvPr id="26646" name="TextBox 47">
              <a:extLst>
                <a:ext uri="{FF2B5EF4-FFF2-40B4-BE49-F238E27FC236}">
                  <a16:creationId xmlns:a16="http://schemas.microsoft.com/office/drawing/2014/main" id="{E646598B-C9F3-42D1-84E8-0E021D06A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4866461"/>
              <a:ext cx="3352800" cy="52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200">
                  <a:solidFill>
                    <a:srgbClr val="000000"/>
                  </a:solidFill>
                </a:rPr>
                <a:t>War </a:t>
              </a:r>
              <a:r>
                <a:rPr lang="en-US" altLang="en-US" sz="2800">
                  <a:solidFill>
                    <a:srgbClr val="1E00AA"/>
                  </a:solidFill>
                  <a:latin typeface="Kruti Dev 010" pitchFamily="2" charset="0"/>
                  <a:cs typeface="Arial" panose="020B0604020202020204" pitchFamily="34" charset="0"/>
                </a:rPr>
                <a:t>;q)</a:t>
              </a:r>
              <a:r>
                <a:rPr lang="en-US" altLang="en-US" sz="2200">
                  <a:solidFill>
                    <a:srgbClr val="000000"/>
                  </a:solidFill>
                </a:rPr>
                <a:t> 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59A2147-EF1F-468E-9BE1-1A4A8539E806}"/>
                </a:ext>
              </a:extLst>
            </p:cNvPr>
            <p:cNvCxnSpPr/>
            <p:nvPr/>
          </p:nvCxnSpPr>
          <p:spPr>
            <a:xfrm rot="5400000">
              <a:off x="6173682" y="4864810"/>
              <a:ext cx="151023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802B0F4-36BD-46FF-8C8F-9FCC7AA85549}"/>
              </a:ext>
            </a:extLst>
          </p:cNvPr>
          <p:cNvCxnSpPr/>
          <p:nvPr/>
        </p:nvCxnSpPr>
        <p:spPr bwMode="auto">
          <a:xfrm rot="5400000">
            <a:off x="8072438" y="3660775"/>
            <a:ext cx="3127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1DB1821-66D1-4E98-BAA7-01EAEA4F39AD}"/>
              </a:ext>
            </a:extLst>
          </p:cNvPr>
          <p:cNvCxnSpPr/>
          <p:nvPr/>
        </p:nvCxnSpPr>
        <p:spPr bwMode="auto">
          <a:xfrm rot="16200000" flipV="1">
            <a:off x="7924800" y="3657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 Placeholder 2">
            <a:extLst>
              <a:ext uri="{FF2B5EF4-FFF2-40B4-BE49-F238E27FC236}">
                <a16:creationId xmlns:a16="http://schemas.microsoft.com/office/drawing/2014/main" id="{8EA4EA4A-DC55-4DBC-A4E8-FE9FFB8EF517}"/>
              </a:ext>
            </a:extLst>
          </p:cNvPr>
          <p:cNvSpPr txBox="1">
            <a:spLocks/>
          </p:cNvSpPr>
          <p:nvPr/>
        </p:nvSpPr>
        <p:spPr bwMode="auto">
          <a:xfrm>
            <a:off x="2286000" y="685800"/>
            <a:ext cx="15240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Assuming </a:t>
            </a:r>
            <a:r>
              <a:rPr lang="en-US" altLang="en-US" sz="2600" dirty="0" err="1">
                <a:solidFill>
                  <a:srgbClr val="FF0000"/>
                </a:solidFill>
                <a:latin typeface="Kruti Dev 010" pitchFamily="2" charset="0"/>
                <a:cs typeface="Arial" panose="020B0604020202020204" pitchFamily="34" charset="0"/>
              </a:rPr>
              <a:t>ekuuk</a:t>
            </a:r>
            <a:endParaRPr lang="en-US" altLang="en-US" sz="2600" dirty="0">
              <a:solidFill>
                <a:srgbClr val="FF0000"/>
              </a:solidFill>
              <a:latin typeface="Kruti Dev 010" pitchFamily="2" charset="0"/>
              <a:cs typeface="Arial" panose="020B0604020202020204" pitchFamily="34" charset="0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C1DED057-A41A-4B0C-93D4-A3EE0D18B7CD}"/>
              </a:ext>
            </a:extLst>
          </p:cNvPr>
          <p:cNvSpPr/>
          <p:nvPr/>
        </p:nvSpPr>
        <p:spPr>
          <a:xfrm>
            <a:off x="4267200" y="838200"/>
            <a:ext cx="4495800" cy="4953000"/>
          </a:xfrm>
          <a:prstGeom prst="arc">
            <a:avLst>
              <a:gd name="adj1" fmla="val 16200000"/>
              <a:gd name="adj2" fmla="val 44901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643" name="TextBox 45">
            <a:extLst>
              <a:ext uri="{FF2B5EF4-FFF2-40B4-BE49-F238E27FC236}">
                <a16:creationId xmlns:a16="http://schemas.microsoft.com/office/drawing/2014/main" id="{1E180A68-DCD0-4FC4-9AC2-AE2AB5995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066800"/>
            <a:ext cx="16002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Next Generation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0090C0A-283D-4DF7-8A6B-D936B61979B9}"/>
              </a:ext>
            </a:extLst>
          </p:cNvPr>
          <p:cNvCxnSpPr/>
          <p:nvPr/>
        </p:nvCxnSpPr>
        <p:spPr bwMode="auto">
          <a:xfrm rot="10800000">
            <a:off x="4648200" y="2752725"/>
            <a:ext cx="2819400" cy="66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5" name="TextBox 33">
            <a:extLst>
              <a:ext uri="{FF2B5EF4-FFF2-40B4-BE49-F238E27FC236}">
                <a16:creationId xmlns:a16="http://schemas.microsoft.com/office/drawing/2014/main" id="{B0D3404C-FF81-4B63-82F2-73F59403E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29050"/>
            <a:ext cx="4343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rgbClr val="FF0000"/>
                </a:solidFill>
              </a:rPr>
              <a:t>Every next generation may be less developed</a:t>
            </a:r>
          </a:p>
          <a:p>
            <a:pPr eaLnBrk="1" hangingPunct="1"/>
            <a:endParaRPr lang="en-US" altLang="en-US" sz="22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</a:rPr>
              <a:t>In more contradiction within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</a:rPr>
              <a:t>In more opposition with family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</a:rPr>
              <a:t>More struggle in society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</a:rPr>
              <a:t>More conflict with nature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6D5C2FD-AC6F-4CB2-A16D-8AD842AB8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dirty="0"/>
              <a:t>Process of Development – Relationship		 Process of Development – Domination</a:t>
            </a:r>
            <a:br>
              <a:rPr lang="hi-IN" altLang="en-US" dirty="0">
                <a:ea typeface="Mangal" panose="00000400000000000000" pitchFamily="2"/>
              </a:rPr>
            </a:br>
            <a:endParaRPr lang="en-US" alt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43B070-9010-44C3-8A99-1889DA55CE4F}"/>
              </a:ext>
            </a:extLst>
          </p:cNvPr>
          <p:cNvCxnSpPr/>
          <p:nvPr/>
        </p:nvCxnSpPr>
        <p:spPr>
          <a:xfrm rot="5400000">
            <a:off x="2897188" y="3505200"/>
            <a:ext cx="6094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Rectangle 1">
            <a:extLst>
              <a:ext uri="{FF2B5EF4-FFF2-40B4-BE49-F238E27FC236}">
                <a16:creationId xmlns:a16="http://schemas.microsoft.com/office/drawing/2014/main" id="{ADF2F5B8-A371-43DB-9280-901B67A2A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5662613"/>
            <a:ext cx="5940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000000"/>
                </a:solidFill>
              </a:rPr>
              <a:t>In an environment of Domination</a:t>
            </a:r>
          </a:p>
          <a:p>
            <a:r>
              <a:rPr lang="en-IN" altLang="en-US">
                <a:solidFill>
                  <a:srgbClr val="000000"/>
                </a:solidFill>
              </a:rPr>
              <a:t>With parents and teachers lacking right understanding and right feeling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5" name="Rectangle 6">
            <a:extLst>
              <a:ext uri="{FF2B5EF4-FFF2-40B4-BE49-F238E27FC236}">
                <a16:creationId xmlns:a16="http://schemas.microsoft.com/office/drawing/2014/main" id="{F9CF182D-9241-4F2C-BB82-F4F2C8609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2613"/>
            <a:ext cx="5805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>
                <a:solidFill>
                  <a:srgbClr val="000000"/>
                </a:solidFill>
              </a:rPr>
              <a:t>In an environment of Relationship</a:t>
            </a:r>
          </a:p>
          <a:p>
            <a:r>
              <a:rPr lang="en-IN" altLang="en-US">
                <a:solidFill>
                  <a:srgbClr val="000000"/>
                </a:solidFill>
              </a:rPr>
              <a:t>With parents and teachers having right understanding and right feeling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72A8DA-D01B-416C-8A9B-AB5C3BCB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9" y="4165620"/>
            <a:ext cx="1166801" cy="1298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92E84-2921-4314-98D6-47A78599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64" y="503454"/>
            <a:ext cx="4986050" cy="5169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747AC-70FA-4B5F-8CC1-B32CBF01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716" y="638295"/>
            <a:ext cx="6149128" cy="48070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34">
            <a:extLst>
              <a:ext uri="{FF2B5EF4-FFF2-40B4-BE49-F238E27FC236}">
                <a16:creationId xmlns:a16="http://schemas.microsoft.com/office/drawing/2014/main" id="{32AFAB8A-33B6-4B6D-AEE8-92446CE3077C}"/>
              </a:ext>
            </a:extLst>
          </p:cNvPr>
          <p:cNvGrpSpPr>
            <a:grpSpLocks/>
          </p:cNvGrpSpPr>
          <p:nvPr/>
        </p:nvGrpSpPr>
        <p:grpSpPr bwMode="auto">
          <a:xfrm>
            <a:off x="9712325" y="685800"/>
            <a:ext cx="1981200" cy="1655763"/>
            <a:chOff x="7123890" y="990600"/>
            <a:chExt cx="1981200" cy="1656315"/>
          </a:xfrm>
        </p:grpSpPr>
        <p:sp>
          <p:nvSpPr>
            <p:cNvPr id="54" name="Down Arrow 11">
              <a:extLst>
                <a:ext uri="{FF2B5EF4-FFF2-40B4-BE49-F238E27FC236}">
                  <a16:creationId xmlns:a16="http://schemas.microsoft.com/office/drawing/2014/main" id="{FB7E0E77-85DC-43E4-90C8-C8730B74AAE2}"/>
                </a:ext>
              </a:extLst>
            </p:cNvPr>
            <p:cNvSpPr/>
            <p:nvPr/>
          </p:nvSpPr>
          <p:spPr>
            <a:xfrm>
              <a:off x="8020828" y="1676629"/>
              <a:ext cx="152400" cy="30490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2483" name="TextBox 23">
              <a:extLst>
                <a:ext uri="{FF2B5EF4-FFF2-40B4-BE49-F238E27FC236}">
                  <a16:creationId xmlns:a16="http://schemas.microsoft.com/office/drawing/2014/main" id="{E77C2CC0-0697-49C0-9D8B-2D1D7853C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990600"/>
              <a:ext cx="1981200" cy="64654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solidFill>
                    <a:srgbClr val="000000"/>
                  </a:solidFill>
                  <a:cs typeface="Arial" panose="020B0604020202020204" pitchFamily="34" charset="0"/>
                </a:rPr>
                <a:t>Co-Existence</a:t>
              </a:r>
            </a:p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cs typeface="Arial" panose="020B0604020202020204" pitchFamily="34" charset="0"/>
                </a:rPr>
                <a:t>(mutual fulfilment)</a:t>
              </a:r>
              <a:r>
                <a:rPr lang="en-GB" altLang="en-US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endParaRPr lang="en-GB" altLang="en-US" sz="16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484" name="TextBox 24">
              <a:extLst>
                <a:ext uri="{FF2B5EF4-FFF2-40B4-BE49-F238E27FC236}">
                  <a16:creationId xmlns:a16="http://schemas.microsoft.com/office/drawing/2014/main" id="{2EBC2B2E-0E8F-43EB-A9BA-8EB5182D4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3890" y="2000655"/>
              <a:ext cx="1981200" cy="6462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Symbol" panose="05050102010706020507" pitchFamily="18" charset="2"/>
                <a:buNone/>
              </a:pPr>
              <a:r>
                <a:rPr lang="en-GB" altLang="en-US">
                  <a:solidFill>
                    <a:srgbClr val="000000"/>
                  </a:solidFill>
                  <a:cs typeface="Arial" panose="020B0604020202020204" pitchFamily="34" charset="0"/>
                </a:rPr>
                <a:t>In Nature/ Existence</a:t>
              </a:r>
            </a:p>
          </p:txBody>
        </p:sp>
      </p:grpSp>
      <p:sp>
        <p:nvSpPr>
          <p:cNvPr id="62467" name="Title 1">
            <a:extLst>
              <a:ext uri="{FF2B5EF4-FFF2-40B4-BE49-F238E27FC236}">
                <a16:creationId xmlns:a16="http://schemas.microsoft.com/office/drawing/2014/main" id="{EBD7A4EA-A3FB-49C2-8271-29FA3D6622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/>
              <a:t>Harmony in the Society: Order, from Family Order to World Family Order – Humane Society</a:t>
            </a:r>
            <a:endParaRPr lang="en-IN" altLang="en-US" sz="2000" dirty="0"/>
          </a:p>
        </p:txBody>
      </p:sp>
      <p:sp>
        <p:nvSpPr>
          <p:cNvPr id="32772" name="Text Placeholder 2">
            <a:extLst>
              <a:ext uri="{FF2B5EF4-FFF2-40B4-BE49-F238E27FC236}">
                <a16:creationId xmlns:a16="http://schemas.microsoft.com/office/drawing/2014/main" id="{5CA03402-01ED-47DE-8AE8-F763575A5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 altLang="en-US" b="1"/>
              <a:t>Human Goal </a:t>
            </a:r>
          </a:p>
          <a:p>
            <a:pPr>
              <a:buFont typeface="Symbol" pitchFamily="18" charset="2"/>
              <a:buNone/>
              <a:defRPr/>
            </a:pPr>
            <a:r>
              <a:rPr altLang="en-US" b="1"/>
              <a:t>(</a:t>
            </a:r>
            <a:r>
              <a:rPr altLang="en-US" sz="2800" err="1">
                <a:latin typeface="Kruti Dev 010" pitchFamily="2" charset="0"/>
              </a:rPr>
              <a:t>ekuo</a:t>
            </a:r>
            <a:r>
              <a:rPr altLang="en-US" sz="2800">
                <a:latin typeface="Kruti Dev 010" pitchFamily="2" charset="0"/>
              </a:rPr>
              <a:t> y{;</a:t>
            </a:r>
            <a:r>
              <a:rPr altLang="en-US" b="1"/>
              <a:t>)</a:t>
            </a:r>
            <a:endParaRPr altLang="en-US"/>
          </a:p>
          <a:p>
            <a:pPr>
              <a:buFont typeface="Symbol" pitchFamily="18" charset="2"/>
              <a:buNone/>
              <a:defRPr/>
            </a:pPr>
            <a:endParaRPr altLang="en-US"/>
          </a:p>
          <a:p>
            <a:pPr>
              <a:buFont typeface="Symbol" pitchFamily="18" charset="2"/>
              <a:buNone/>
              <a:defRPr/>
            </a:pPr>
            <a:endParaRPr altLang="en-US"/>
          </a:p>
          <a:p>
            <a:pPr>
              <a:buFont typeface="Symbol" pitchFamily="18" charset="2"/>
              <a:buNone/>
              <a:defRPr/>
            </a:pPr>
            <a:endParaRPr lang="it-IT" altLang="en-US" b="1"/>
          </a:p>
          <a:p>
            <a:pPr>
              <a:buFont typeface="Symbol" pitchFamily="18" charset="2"/>
              <a:buNone/>
              <a:defRPr/>
            </a:pPr>
            <a:r>
              <a:rPr altLang="en-US" b="1"/>
              <a:t>Human Order </a:t>
            </a:r>
            <a:r>
              <a:rPr altLang="en-US" b="1">
                <a:latin typeface="Kruti Dev 010" pitchFamily="2" charset="0"/>
              </a:rPr>
              <a:t>¼</a:t>
            </a:r>
            <a:r>
              <a:rPr altLang="en-US" sz="2600" b="1">
                <a:latin typeface="Kruti Dev 010" pitchFamily="2" charset="0"/>
              </a:rPr>
              <a:t>ekuoh; O;oLFkk</a:t>
            </a:r>
            <a:r>
              <a:rPr altLang="en-US" b="1">
                <a:latin typeface="Kruti Dev 010" pitchFamily="2" charset="0"/>
              </a:rPr>
              <a:t>½</a:t>
            </a:r>
            <a:endParaRPr lang="en-IN" altLang="en-US">
              <a:latin typeface="Kruti Dev 010" pitchFamily="2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altLang="en-US" b="1"/>
              <a:t>Systems / Dimensions </a:t>
            </a:r>
            <a:r>
              <a:rPr altLang="en-US">
                <a:latin typeface="Kruti Dev 010" pitchFamily="2" charset="0"/>
              </a:rPr>
              <a:t>¼</a:t>
            </a:r>
            <a:r>
              <a:rPr altLang="en-US" b="1">
                <a:latin typeface="Kruti Dev 010" pitchFamily="2" charset="0"/>
              </a:rPr>
              <a:t>vk;ke½</a:t>
            </a:r>
            <a:endParaRPr lang="en-IN" altLang="en-US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  <a:defRPr/>
            </a:pPr>
            <a:r>
              <a:rPr altLang="en-US"/>
              <a:t>1. Education </a:t>
            </a:r>
            <a:r>
              <a:rPr lang="en-GB" altLang="en-US"/>
              <a:t>–</a:t>
            </a:r>
            <a:r>
              <a:rPr altLang="en-US"/>
              <a:t> </a:t>
            </a:r>
            <a:r>
              <a:rPr altLang="en-US" err="1"/>
              <a:t>Sanskar</a:t>
            </a:r>
            <a:endParaRPr lang="en-IN" altLang="en-US" b="1">
              <a:latin typeface="Kruti Dev 010" pitchFamily="2" charset="0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GB" altLang="en-US"/>
              <a:t>2. Health – Self-regulation</a:t>
            </a:r>
            <a:endParaRPr lang="en-GB" altLang="en-US" b="1">
              <a:latin typeface="Kruti Dev 010" pitchFamily="2" charset="0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GB" altLang="en-US"/>
              <a:t>3. Production – Work</a:t>
            </a:r>
            <a:endParaRPr lang="en-GB" altLang="en-US" b="1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  <a:defRPr/>
            </a:pPr>
            <a:r>
              <a:rPr altLang="en-US"/>
              <a:t>4. Justice          – Preservation</a:t>
            </a:r>
            <a:endParaRPr lang="en-IN" altLang="en-US" b="1">
              <a:latin typeface="Kruti Dev 010" pitchFamily="2" charset="0"/>
            </a:endParaRPr>
          </a:p>
          <a:p>
            <a:pPr lvl="1">
              <a:buFont typeface="Symbol" panose="05050102010706020507" pitchFamily="18" charset="2"/>
              <a:buNone/>
              <a:defRPr/>
            </a:pPr>
            <a:r>
              <a:rPr altLang="en-US"/>
              <a:t>5. Exchange – Storage	 </a:t>
            </a:r>
          </a:p>
          <a:p>
            <a:pPr lvl="1">
              <a:buFont typeface="Symbol" panose="05050102010706020507" pitchFamily="18" charset="2"/>
              <a:buNone/>
              <a:defRPr/>
            </a:pPr>
            <a:endParaRPr altLang="en-US"/>
          </a:p>
          <a:p>
            <a:pPr>
              <a:buFont typeface="Symbol" pitchFamily="18" charset="2"/>
              <a:buNone/>
              <a:defRPr/>
            </a:pPr>
            <a:r>
              <a:rPr b="1"/>
              <a:t>Scope</a:t>
            </a:r>
            <a:r>
              <a:rPr b="1">
                <a:latin typeface="Kruti Dev 010" pitchFamily="2" charset="0"/>
              </a:rPr>
              <a:t> </a:t>
            </a:r>
            <a:r>
              <a:rPr b="1"/>
              <a:t>– </a:t>
            </a:r>
            <a:r>
              <a:rPr b="1">
                <a:latin typeface="Arial" charset="0"/>
              </a:rPr>
              <a:t>From Family Order to World Family Order (Universal Human Order)</a:t>
            </a:r>
          </a:p>
          <a:p>
            <a:pPr>
              <a:buFont typeface="Symbol" pitchFamily="18" charset="2"/>
              <a:buNone/>
              <a:defRPr/>
            </a:pPr>
            <a:r>
              <a:t>Family – Family cluster – Village – Village cluster/city ... Nation ... World Family </a:t>
            </a:r>
          </a:p>
          <a:p>
            <a:pPr>
              <a:buFont typeface="Symbol" pitchFamily="18" charset="2"/>
              <a:buNone/>
              <a:defRPr/>
            </a:pPr>
            <a:r>
              <a:t>Order	  Order		  Order	    Order	            Order       </a:t>
            </a:r>
            <a:r>
              <a:rPr err="1"/>
              <a:t>Order</a:t>
            </a:r>
            <a:endParaRPr/>
          </a:p>
          <a:p>
            <a:pPr>
              <a:buFont typeface="Symbol" pitchFamily="18" charset="2"/>
              <a:buNone/>
              <a:defRPr/>
            </a:pPr>
            <a:r>
              <a:rPr sz="1600" b="1"/>
              <a:t>~</a:t>
            </a:r>
            <a:r>
              <a:rPr sz="2000" b="1">
                <a:latin typeface="Kruti Dev 010" pitchFamily="2" charset="0"/>
                <a:cs typeface="Arial" charset="0"/>
              </a:rPr>
              <a:t>10</a:t>
            </a:r>
            <a:r>
              <a:rPr sz="2000" b="1" baseline="30000">
                <a:latin typeface="Kruti Dev 010" pitchFamily="2" charset="0"/>
                <a:cs typeface="Arial" charset="0"/>
              </a:rPr>
              <a:t>1</a:t>
            </a:r>
            <a:r>
              <a:rPr sz="2000" b="1">
                <a:latin typeface="Kruti Dev 010" pitchFamily="2" charset="0"/>
                <a:cs typeface="Arial" charset="0"/>
              </a:rPr>
              <a:t>		</a:t>
            </a:r>
            <a:r>
              <a:rPr sz="2000" b="1"/>
              <a:t> </a:t>
            </a:r>
            <a:r>
              <a:rPr sz="1600" b="1"/>
              <a:t>~</a:t>
            </a:r>
            <a:r>
              <a:rPr sz="2000" b="1">
                <a:latin typeface="Kruti Dev 010" pitchFamily="2" charset="0"/>
                <a:cs typeface="Arial" charset="0"/>
              </a:rPr>
              <a:t>10</a:t>
            </a:r>
            <a:r>
              <a:rPr sz="2000" b="1" baseline="30000">
                <a:latin typeface="Kruti Dev 010" pitchFamily="2" charset="0"/>
                <a:cs typeface="Arial" charset="0"/>
              </a:rPr>
              <a:t>2</a:t>
            </a:r>
            <a:r>
              <a:rPr sz="2000" b="1">
                <a:latin typeface="Kruti Dev 010" pitchFamily="2" charset="0"/>
                <a:cs typeface="Arial" charset="0"/>
              </a:rPr>
              <a:t>						 </a:t>
            </a:r>
            <a:r>
              <a:rPr sz="2000" b="1"/>
              <a:t> </a:t>
            </a:r>
            <a:r>
              <a:rPr sz="1600" b="1"/>
              <a:t>~</a:t>
            </a:r>
            <a:r>
              <a:rPr sz="2000" b="1">
                <a:latin typeface="Kruti Dev 010" pitchFamily="2" charset="0"/>
                <a:cs typeface="Arial" charset="0"/>
              </a:rPr>
              <a:t>10</a:t>
            </a:r>
            <a:r>
              <a:rPr sz="2000" b="1" baseline="30000">
                <a:latin typeface="Kruti Dev 010" pitchFamily="2" charset="0"/>
                <a:cs typeface="Arial" charset="0"/>
              </a:rPr>
              <a:t>10</a:t>
            </a:r>
          </a:p>
          <a:p>
            <a:pPr lvl="1">
              <a:buFont typeface="Symbol" panose="05050102010706020507" pitchFamily="18" charset="2"/>
              <a:buNone/>
              <a:defRPr/>
            </a:pPr>
            <a:endParaRPr lang="en-IN" altLang="en-US"/>
          </a:p>
        </p:txBody>
      </p:sp>
      <p:grpSp>
        <p:nvGrpSpPr>
          <p:cNvPr id="62469" name="Group 29">
            <a:extLst>
              <a:ext uri="{FF2B5EF4-FFF2-40B4-BE49-F238E27FC236}">
                <a16:creationId xmlns:a16="http://schemas.microsoft.com/office/drawing/2014/main" id="{C4C965D5-63A3-4467-878A-9831CBC4854C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685800"/>
            <a:ext cx="2379663" cy="1379538"/>
            <a:chOff x="1620" y="990600"/>
            <a:chExt cx="2380035" cy="1379387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EA2A09CD-4681-4D1E-A135-1A548F57070E}"/>
                </a:ext>
              </a:extLst>
            </p:cNvPr>
            <p:cNvSpPr/>
            <p:nvPr/>
          </p:nvSpPr>
          <p:spPr>
            <a:xfrm>
              <a:off x="1086052" y="1676325"/>
              <a:ext cx="152424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2480" name="TextBox 17">
              <a:extLst>
                <a:ext uri="{FF2B5EF4-FFF2-40B4-BE49-F238E27FC236}">
                  <a16:creationId xmlns:a16="http://schemas.microsoft.com/office/drawing/2014/main" id="{AFBF18F4-35BE-43B7-A9F5-1D39E44F9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990600"/>
              <a:ext cx="2362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IN" altLang="en-US">
                  <a:solidFill>
                    <a:srgbClr val="000000"/>
                  </a:solidFill>
                  <a:cs typeface="Arial" panose="020B0604020202020204" pitchFamily="34" charset="0"/>
                </a:rPr>
                <a:t>Right Understanding &amp; Right Feeling</a:t>
              </a:r>
            </a:p>
          </p:txBody>
        </p:sp>
        <p:sp>
          <p:nvSpPr>
            <p:cNvPr id="62481" name="TextBox 18">
              <a:extLst>
                <a:ext uri="{FF2B5EF4-FFF2-40B4-BE49-F238E27FC236}">
                  <a16:creationId xmlns:a16="http://schemas.microsoft.com/office/drawing/2014/main" id="{392DC095-358E-48CB-B8BC-449FF9918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2000655"/>
              <a:ext cx="2362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cs typeface="Arial" panose="020B0604020202020204" pitchFamily="34" charset="0"/>
                </a:rPr>
                <a:t>In Every Individual</a:t>
              </a:r>
              <a:endParaRPr lang="en-IN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470" name="Group 31">
            <a:extLst>
              <a:ext uri="{FF2B5EF4-FFF2-40B4-BE49-F238E27FC236}">
                <a16:creationId xmlns:a16="http://schemas.microsoft.com/office/drawing/2014/main" id="{90D59DB8-0480-43BE-BE8A-4A9425321846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685800"/>
            <a:ext cx="2038350" cy="1379538"/>
            <a:chOff x="2610255" y="990600"/>
            <a:chExt cx="2037945" cy="1379387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4A087153-C3AD-4C5A-A85E-55A02B6EBA76}"/>
                </a:ext>
              </a:extLst>
            </p:cNvPr>
            <p:cNvSpPr/>
            <p:nvPr/>
          </p:nvSpPr>
          <p:spPr>
            <a:xfrm>
              <a:off x="3524473" y="1676325"/>
              <a:ext cx="152370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2477" name="TextBox 19">
              <a:extLst>
                <a:ext uri="{FF2B5EF4-FFF2-40B4-BE49-F238E27FC236}">
                  <a16:creationId xmlns:a16="http://schemas.microsoft.com/office/drawing/2014/main" id="{6E3CEDB9-D9C3-41EE-8413-5206C64C6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545" y="990600"/>
              <a:ext cx="2000655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Prosperity</a:t>
              </a:r>
            </a:p>
            <a:p>
              <a:pPr eaLnBrk="1" hangingPunct="1"/>
              <a:endParaRPr lang="en-IN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478" name="TextBox 20">
              <a:extLst>
                <a:ext uri="{FF2B5EF4-FFF2-40B4-BE49-F238E27FC236}">
                  <a16:creationId xmlns:a16="http://schemas.microsoft.com/office/drawing/2014/main" id="{86A5CE81-44A6-455C-8DE5-247D2D60D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255" y="2000655"/>
              <a:ext cx="2000655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cs typeface="Arial" panose="020B0604020202020204" pitchFamily="34" charset="0"/>
                </a:rPr>
                <a:t>In Every Family</a:t>
              </a:r>
              <a:endParaRPr lang="en-IN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471" name="Group 33">
            <a:extLst>
              <a:ext uri="{FF2B5EF4-FFF2-40B4-BE49-F238E27FC236}">
                <a16:creationId xmlns:a16="http://schemas.microsoft.com/office/drawing/2014/main" id="{9F1F6837-19DE-4AD3-90A0-73A90192B002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685800"/>
            <a:ext cx="1998663" cy="1379538"/>
            <a:chOff x="4935165" y="990600"/>
            <a:chExt cx="1999035" cy="1379387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AF990A38-CFF9-445C-A74C-D5E9F27B4775}"/>
                </a:ext>
              </a:extLst>
            </p:cNvPr>
            <p:cNvSpPr/>
            <p:nvPr/>
          </p:nvSpPr>
          <p:spPr>
            <a:xfrm>
              <a:off x="5867201" y="1676325"/>
              <a:ext cx="152428" cy="304767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2474" name="TextBox 21">
              <a:extLst>
                <a:ext uri="{FF2B5EF4-FFF2-40B4-BE49-F238E27FC236}">
                  <a16:creationId xmlns:a16="http://schemas.microsoft.com/office/drawing/2014/main" id="{3C77176B-F3D8-4843-91DE-69ED31042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990600"/>
              <a:ext cx="1981200" cy="64633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cs typeface="Arial" panose="020B0604020202020204" pitchFamily="34" charset="0"/>
                </a:rPr>
                <a:t>Fearlessness</a:t>
              </a:r>
            </a:p>
            <a:p>
              <a:pPr eaLnBrk="1" hangingPunct="1"/>
              <a:r>
                <a:rPr lang="en-GB" altLang="en-US">
                  <a:solidFill>
                    <a:srgbClr val="000000"/>
                  </a:solidFill>
                  <a:cs typeface="Arial" panose="020B0604020202020204" pitchFamily="34" charset="0"/>
                </a:rPr>
                <a:t>(Trust)</a:t>
              </a:r>
              <a:endParaRPr lang="en-IN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475" name="TextBox 22">
              <a:extLst>
                <a:ext uri="{FF2B5EF4-FFF2-40B4-BE49-F238E27FC236}">
                  <a16:creationId xmlns:a16="http://schemas.microsoft.com/office/drawing/2014/main" id="{50766F9F-57A8-4261-9953-A0AA6EF17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165" y="2000655"/>
              <a:ext cx="1981200" cy="3693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cs typeface="Arial" panose="020B0604020202020204" pitchFamily="34" charset="0"/>
                </a:rPr>
                <a:t>In Society</a:t>
              </a:r>
              <a:endParaRPr lang="en-IN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2472" name="Rectangle 52">
            <a:extLst>
              <a:ext uri="{FF2B5EF4-FFF2-40B4-BE49-F238E27FC236}">
                <a16:creationId xmlns:a16="http://schemas.microsoft.com/office/drawing/2014/main" id="{42D4100C-6F1D-404E-86A4-CD15562FE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135255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dirty="0">
                <a:solidFill>
                  <a:srgbClr val="000000"/>
                </a:solidFill>
                <a:cs typeface="Arial" panose="020B0604020202020204" pitchFamily="34" charset="0"/>
              </a:rPr>
              <a:t>Happiness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DC13EE-62DE-41E0-AF79-AED4F5FC6FED}"/>
              </a:ext>
            </a:extLst>
          </p:cNvPr>
          <p:cNvSpPr/>
          <p:nvPr/>
        </p:nvSpPr>
        <p:spPr>
          <a:xfrm>
            <a:off x="6553200" y="3989457"/>
            <a:ext cx="51816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In UHV-II, we will discuss these systems in more detail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>
            <a:extLst>
              <a:ext uri="{FF2B5EF4-FFF2-40B4-BE49-F238E27FC236}">
                <a16:creationId xmlns:a16="http://schemas.microsoft.com/office/drawing/2014/main" id="{2AC409D3-10A5-4ED2-813F-A1CA129B3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5" y="0"/>
            <a:ext cx="31654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5">
            <a:extLst>
              <a:ext uri="{FF2B5EF4-FFF2-40B4-BE49-F238E27FC236}">
                <a16:creationId xmlns:a16="http://schemas.microsoft.com/office/drawing/2014/main" id="{9F1EE85D-0E10-401D-8F32-F36A52F52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800600"/>
            <a:ext cx="46434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6">
            <a:extLst>
              <a:ext uri="{FF2B5EF4-FFF2-40B4-BE49-F238E27FC236}">
                <a16:creationId xmlns:a16="http://schemas.microsoft.com/office/drawing/2014/main" id="{0747FC05-CEBC-4F3F-9664-E27A9B515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2438400"/>
            <a:ext cx="4259262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rved Right Arrow 18">
            <a:extLst>
              <a:ext uri="{FF2B5EF4-FFF2-40B4-BE49-F238E27FC236}">
                <a16:creationId xmlns:a16="http://schemas.microsoft.com/office/drawing/2014/main" id="{86586A26-AE13-46CB-AC82-5DD0199C36BD}"/>
              </a:ext>
            </a:extLst>
          </p:cNvPr>
          <p:cNvSpPr/>
          <p:nvPr/>
        </p:nvSpPr>
        <p:spPr bwMode="auto">
          <a:xfrm rot="10800000" flipH="1">
            <a:off x="7620000" y="762000"/>
            <a:ext cx="773113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rgbClr val="FFC000"/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urved Right Arrow 21">
            <a:extLst>
              <a:ext uri="{FF2B5EF4-FFF2-40B4-BE49-F238E27FC236}">
                <a16:creationId xmlns:a16="http://schemas.microsoft.com/office/drawing/2014/main" id="{7D10CF90-D73A-47CC-8001-7747C95B42FE}"/>
              </a:ext>
            </a:extLst>
          </p:cNvPr>
          <p:cNvSpPr/>
          <p:nvPr/>
        </p:nvSpPr>
        <p:spPr bwMode="auto">
          <a:xfrm flipH="1">
            <a:off x="11347450" y="914400"/>
            <a:ext cx="774700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rgbClr val="FFFF00"/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Right Arrow 23">
            <a:extLst>
              <a:ext uri="{FF2B5EF4-FFF2-40B4-BE49-F238E27FC236}">
                <a16:creationId xmlns:a16="http://schemas.microsoft.com/office/drawing/2014/main" id="{88D003FC-219F-4310-91A3-9969E1EAC775}"/>
              </a:ext>
            </a:extLst>
          </p:cNvPr>
          <p:cNvSpPr/>
          <p:nvPr/>
        </p:nvSpPr>
        <p:spPr bwMode="auto">
          <a:xfrm rot="10800000" flipH="1">
            <a:off x="80963" y="3124200"/>
            <a:ext cx="774700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chemeClr val="tx1"/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urved Right Arrow 24">
            <a:extLst>
              <a:ext uri="{FF2B5EF4-FFF2-40B4-BE49-F238E27FC236}">
                <a16:creationId xmlns:a16="http://schemas.microsoft.com/office/drawing/2014/main" id="{1B23D682-A023-441B-A99D-5A4CF0A74A05}"/>
              </a:ext>
            </a:extLst>
          </p:cNvPr>
          <p:cNvSpPr/>
          <p:nvPr/>
        </p:nvSpPr>
        <p:spPr bwMode="auto">
          <a:xfrm flipH="1">
            <a:off x="3457575" y="3276600"/>
            <a:ext cx="773113" cy="1676400"/>
          </a:xfrm>
          <a:prstGeom prst="curvedRightArrow">
            <a:avLst>
              <a:gd name="adj1" fmla="val 25000"/>
              <a:gd name="adj2" fmla="val 47836"/>
              <a:gd name="adj3" fmla="val 31440"/>
            </a:avLst>
          </a:prstGeom>
          <a:solidFill>
            <a:schemeClr val="tx1">
              <a:lumMod val="65000"/>
              <a:lumOff val="35000"/>
            </a:schemeClr>
          </a:solidFill>
          <a:ln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37" name="Rectangle 15">
            <a:extLst>
              <a:ext uri="{FF2B5EF4-FFF2-40B4-BE49-F238E27FC236}">
                <a16:creationId xmlns:a16="http://schemas.microsoft.com/office/drawing/2014/main" id="{C45EC87C-A5BE-426A-9D02-B0929FBA2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319588"/>
            <a:ext cx="2667000" cy="246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Symbol" panose="05050102010706020507" pitchFamily="18" charset="2"/>
              <a:buNone/>
            </a:pPr>
            <a:r>
              <a:rPr lang="en-GB" altLang="en-US" sz="2200" b="1">
                <a:solidFill>
                  <a:srgbClr val="000000"/>
                </a:solidFill>
              </a:rPr>
              <a:t>Human Education</a:t>
            </a:r>
          </a:p>
          <a:p>
            <a:pPr algn="ctr" eaLnBrk="1" hangingPunct="1">
              <a:buFont typeface="Symbol" panose="05050102010706020507" pitchFamily="18" charset="2"/>
              <a:buNone/>
            </a:pPr>
            <a:endParaRPr lang="en-GB" altLang="en-US" sz="2200" b="1">
              <a:solidFill>
                <a:srgbClr val="000000"/>
              </a:solidFill>
            </a:endParaRPr>
          </a:p>
          <a:p>
            <a:pPr algn="ctr" eaLnBrk="1" hangingPunct="1">
              <a:buFont typeface="Symbol" panose="05050102010706020507" pitchFamily="18" charset="2"/>
              <a:buNone/>
            </a:pPr>
            <a:r>
              <a:rPr lang="en-GB" altLang="en-US" sz="2200">
                <a:solidFill>
                  <a:srgbClr val="000000"/>
                </a:solidFill>
              </a:rPr>
              <a:t>Personal Transformation</a:t>
            </a:r>
          </a:p>
          <a:p>
            <a:pPr algn="ctr" eaLnBrk="1" hangingPunct="1">
              <a:buFont typeface="Symbol" panose="05050102010706020507" pitchFamily="18" charset="2"/>
              <a:buNone/>
            </a:pPr>
            <a:endParaRPr lang="en-GB" altLang="en-US" sz="2200">
              <a:solidFill>
                <a:srgbClr val="000000"/>
              </a:solidFill>
            </a:endParaRPr>
          </a:p>
          <a:p>
            <a:pPr algn="ctr" eaLnBrk="1" hangingPunct="1">
              <a:buFont typeface="Symbol" panose="05050102010706020507" pitchFamily="18" charset="2"/>
              <a:buNone/>
            </a:pPr>
            <a:r>
              <a:rPr lang="en-GB" altLang="en-US" sz="2200">
                <a:solidFill>
                  <a:srgbClr val="000000"/>
                </a:solidFill>
              </a:rPr>
              <a:t>Societal Transformation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37AE65-DA44-432F-BD9E-119068573971}"/>
              </a:ext>
            </a:extLst>
          </p:cNvPr>
          <p:cNvCxnSpPr/>
          <p:nvPr/>
        </p:nvCxnSpPr>
        <p:spPr>
          <a:xfrm>
            <a:off x="10744200" y="5692775"/>
            <a:ext cx="0" cy="3270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55132E-EC9D-4515-89C4-6E74D029A764}"/>
              </a:ext>
            </a:extLst>
          </p:cNvPr>
          <p:cNvCxnSpPr/>
          <p:nvPr/>
        </p:nvCxnSpPr>
        <p:spPr>
          <a:xfrm>
            <a:off x="10744200" y="4724400"/>
            <a:ext cx="0" cy="32702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Rectangle 15">
            <a:extLst>
              <a:ext uri="{FF2B5EF4-FFF2-40B4-BE49-F238E27FC236}">
                <a16:creationId xmlns:a16="http://schemas.microsoft.com/office/drawing/2014/main" id="{B27A6287-1A6E-420E-8B2B-2109537AD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52388"/>
            <a:ext cx="7318734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/>
              <a:t>Who is responsible for the realization of the human goal?</a:t>
            </a:r>
          </a:p>
          <a:p>
            <a:endParaRPr lang="en-US" sz="2400" dirty="0"/>
          </a:p>
          <a:p>
            <a:r>
              <a:rPr lang="en-US" sz="2400" dirty="0"/>
              <a:t>For realizing the human goal, do we need to understand and participate actively?</a:t>
            </a:r>
          </a:p>
        </p:txBody>
      </p:sp>
      <p:sp>
        <p:nvSpPr>
          <p:cNvPr id="20" name="Up Arrow 5">
            <a:extLst>
              <a:ext uri="{FF2B5EF4-FFF2-40B4-BE49-F238E27FC236}">
                <a16:creationId xmlns:a16="http://schemas.microsoft.com/office/drawing/2014/main" id="{0211CE6F-1AD0-4C9B-BBE0-6BBC55D3A683}"/>
              </a:ext>
            </a:extLst>
          </p:cNvPr>
          <p:cNvSpPr/>
          <p:nvPr/>
        </p:nvSpPr>
        <p:spPr>
          <a:xfrm rot="3289481">
            <a:off x="5740400" y="2813050"/>
            <a:ext cx="838200" cy="2362200"/>
          </a:xfrm>
          <a:prstGeom prst="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C06FBCD0-DC4D-463F-AB4C-1B7B153134E9}"/>
              </a:ext>
            </a:extLst>
          </p:cNvPr>
          <p:cNvSpPr>
            <a:spLocks noChangeArrowheads="1"/>
          </p:cNvSpPr>
          <p:nvPr/>
        </p:nvSpPr>
        <p:spPr bwMode="auto">
          <a:xfrm rot="-2145125">
            <a:off x="4476750" y="4308475"/>
            <a:ext cx="3905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Transformation</a:t>
            </a:r>
            <a:r>
              <a:rPr lang="en-US" altLang="en-US">
                <a:solidFill>
                  <a:srgbClr val="000000"/>
                </a:solidFill>
                <a:latin typeface="Kruti Dev 042" pitchFamily="2" charset="0"/>
              </a:rPr>
              <a:t>&amp;</a:t>
            </a:r>
            <a:r>
              <a:rPr lang="en-US" altLang="en-US">
                <a:solidFill>
                  <a:srgbClr val="000000"/>
                </a:solidFill>
              </a:rPr>
              <a:t> Progress</a:t>
            </a:r>
          </a:p>
          <a:p>
            <a:pPr algn="ctr" eaLnBrk="1" hangingPunct="1"/>
            <a:r>
              <a:rPr lang="en-US" altLang="en-US" sz="2400">
                <a:solidFill>
                  <a:srgbClr val="000000"/>
                </a:solidFill>
                <a:latin typeface="Kruti Dev 010" pitchFamily="2" charset="0"/>
              </a:rPr>
              <a:t>laØe.k&amp;fodkl</a:t>
            </a:r>
          </a:p>
        </p:txBody>
      </p:sp>
      <p:pic>
        <p:nvPicPr>
          <p:cNvPr id="22544" name="Picture 22">
            <a:extLst>
              <a:ext uri="{FF2B5EF4-FFF2-40B4-BE49-F238E27FC236}">
                <a16:creationId xmlns:a16="http://schemas.microsoft.com/office/drawing/2014/main" id="{18D0B078-3026-4CE6-8AEA-211FC8130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640013"/>
            <a:ext cx="28860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0F78475D-747F-433D-AD88-D1AC263FB3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Sum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AFD54-1EF5-41FA-BB66-82BC5C621E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Symbol" pitchFamily="18" charset="2"/>
              <a:buNone/>
              <a:defRPr/>
            </a:pPr>
            <a:r>
              <a:rPr dirty="0"/>
              <a:t>A society is composed of families living together, in a relationship of mutual fulfillment making effort for:</a:t>
            </a:r>
          </a:p>
          <a:p>
            <a:pPr marL="914400" lvl="2" indent="-457200">
              <a:buFont typeface="+mj-lt"/>
              <a:buAutoNum type="arabicPeriod"/>
              <a:defRPr/>
            </a:pPr>
            <a:r>
              <a:rPr dirty="0"/>
              <a:t>Right understanding &amp; right feeling (happiness) in every individual</a:t>
            </a:r>
          </a:p>
          <a:p>
            <a:pPr marL="914400" lvl="2" indent="-457200">
              <a:buFont typeface="+mj-lt"/>
              <a:buAutoNum type="arabicPeriod"/>
              <a:defRPr/>
            </a:pPr>
            <a:r>
              <a:rPr dirty="0"/>
              <a:t>Prosperity in every family</a:t>
            </a:r>
          </a:p>
          <a:p>
            <a:pPr marL="914400" lvl="2" indent="-457200">
              <a:buFont typeface="+mj-lt"/>
              <a:buAutoNum type="arabicPeriod"/>
              <a:defRPr/>
            </a:pPr>
            <a:r>
              <a:rPr dirty="0"/>
              <a:t>Fearlessness (trust) in society</a:t>
            </a:r>
          </a:p>
          <a:p>
            <a:pPr marL="914400" lvl="2" indent="-457200">
              <a:buFont typeface="+mj-lt"/>
              <a:buAutoNum type="arabicPeriod"/>
              <a:defRPr/>
            </a:pPr>
            <a:r>
              <a:rPr dirty="0"/>
              <a:t>Co-existence (mutual fulfilment) in nature/existence</a:t>
            </a:r>
          </a:p>
          <a:p>
            <a:pPr>
              <a:buFont typeface="Symbol" pitchFamily="18" charset="2"/>
              <a:buNone/>
              <a:defRPr/>
            </a:pPr>
            <a:r>
              <a:rPr sz="1200" dirty="0"/>
              <a:t> </a:t>
            </a:r>
          </a:p>
          <a:p>
            <a:pPr>
              <a:buFont typeface="Symbol" pitchFamily="18" charset="2"/>
              <a:buNone/>
              <a:defRPr/>
            </a:pPr>
            <a:r>
              <a:rPr dirty="0"/>
              <a:t>Through the participation of every family in the society, in the 5 dimensions or social systems, the human goal is fulfilled for all</a:t>
            </a:r>
          </a:p>
          <a:p>
            <a:pPr lvl="2"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– from family order to world family order</a:t>
            </a:r>
          </a:p>
          <a:p>
            <a:pPr lvl="2"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– generation after generation</a:t>
            </a:r>
          </a:p>
          <a:p>
            <a:pPr>
              <a:buFont typeface="Symbol" pitchFamily="18" charset="2"/>
              <a:buNone/>
              <a:defRPr/>
            </a:pPr>
            <a:endParaRPr sz="3500" dirty="0"/>
          </a:p>
          <a:p>
            <a:pPr marL="0" indent="0" defTabSz="1084046">
              <a:buNone/>
            </a:pPr>
            <a:r>
              <a:rPr lang="en-US" altLang="en-US" dirty="0"/>
              <a:t>Lack of effort towards human goal has led to problems at every level - With effort for the human goal, these problems can be solved holistically</a:t>
            </a:r>
          </a:p>
          <a:p>
            <a:pPr marL="0" indent="0" defTabSz="1084046">
              <a:buNone/>
            </a:pPr>
            <a:endParaRPr lang="en-US" altLang="en-US" dirty="0"/>
          </a:p>
          <a:p>
            <a:pPr marL="0" indent="0" defTabSz="1084046">
              <a:buNone/>
            </a:pPr>
            <a:r>
              <a:rPr lang="en-US" altLang="en-US" dirty="0"/>
              <a:t>My role in society is to contribute some of my time and effort for human goal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0ADF1C3-0166-4386-830C-026C2D704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276600"/>
            <a:ext cx="2971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1. Education – </a:t>
            </a:r>
            <a:r>
              <a:rPr lang="en-US" altLang="en-US" sz="1600" dirty="0" err="1">
                <a:cs typeface="Arial" panose="020B0604020202020204" pitchFamily="34" charset="0"/>
              </a:rPr>
              <a:t>Sanskar</a:t>
            </a:r>
            <a:endParaRPr lang="en-US" altLang="en-US" sz="1600" b="1" dirty="0"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2. Health – Self-regulation</a:t>
            </a:r>
            <a:endParaRPr lang="en-US" altLang="en-US" sz="1600" b="1" dirty="0"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3. Production – Work</a:t>
            </a:r>
            <a:endParaRPr lang="en-US" altLang="en-US" sz="1600" b="1" dirty="0"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4. Justice – Preservation</a:t>
            </a:r>
            <a:endParaRPr lang="en-US" altLang="en-US" sz="1600" b="1" dirty="0">
              <a:latin typeface="Kruti Dev 010" pitchFamily="2" charset="0"/>
              <a:cs typeface="Arial" panose="020B0604020202020204" pitchFamily="34" charset="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5. Exchange – Storage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3E314-01CA-451C-82D8-4538560594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Sum Up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BE9E903E-B859-4015-8D97-0347C0BD6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205" y="609459"/>
            <a:ext cx="12187592" cy="594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1084046"/>
            <a:r>
              <a:rPr altLang="en-US" dirty="0"/>
              <a:t>At the level of society, we have a common goal</a:t>
            </a:r>
          </a:p>
          <a:p>
            <a:pPr defTabSz="1084046"/>
            <a:r>
              <a:rPr altLang="en-US" dirty="0"/>
              <a:t>The common goal is to ensure right understanding and right feeling in every individual, prosperity in every family, fearlessness in the society and co-existence in the nature/existence</a:t>
            </a:r>
          </a:p>
          <a:p>
            <a:pPr defTabSz="1084046"/>
            <a:r>
              <a:rPr altLang="en-US" dirty="0"/>
              <a:t>Lack of fulfillment of human goal has led to problems at every level</a:t>
            </a:r>
          </a:p>
          <a:p>
            <a:pPr defTabSz="1084046"/>
            <a:r>
              <a:rPr lang="en-US" altLang="en-US" dirty="0"/>
              <a:t>With effort for the common human goal, these problems can be resolved holistically</a:t>
            </a:r>
          </a:p>
          <a:p>
            <a:pPr marL="0" indent="0" defTabSz="1084046">
              <a:buNone/>
            </a:pPr>
            <a:endParaRPr lang="en-US" altLang="en-US" dirty="0"/>
          </a:p>
          <a:p>
            <a:pPr marL="0" indent="0" defTabSz="1084046">
              <a:buNone/>
            </a:pPr>
            <a:endParaRPr lang="en-US" altLang="en-US" dirty="0"/>
          </a:p>
          <a:p>
            <a:pPr marL="0" indent="0" defTabSz="1084046">
              <a:buNone/>
            </a:pPr>
            <a:endParaRPr lang="en-US" altLang="en-US" dirty="0"/>
          </a:p>
          <a:p>
            <a:pPr marL="0" indent="0" defTabSz="1084046">
              <a:buNone/>
            </a:pPr>
            <a:endParaRPr lang="en-US" altLang="en-US" dirty="0"/>
          </a:p>
          <a:p>
            <a:pPr marL="0" indent="0" defTabSz="1084046">
              <a:buNone/>
            </a:pPr>
            <a:endParaRPr lang="en-US" altLang="en-US" dirty="0"/>
          </a:p>
          <a:p>
            <a:pPr marL="0" indent="0" defTabSz="1084046">
              <a:buNone/>
            </a:pPr>
            <a:endParaRPr lang="en-US" altLang="en-US" dirty="0"/>
          </a:p>
          <a:p>
            <a:pPr marL="0" indent="0" defTabSz="1084046">
              <a:buNone/>
            </a:pPr>
            <a:endParaRPr lang="en-US" altLang="en-US" dirty="0"/>
          </a:p>
          <a:p>
            <a:pPr marL="0" indent="0" defTabSz="1084046">
              <a:buNone/>
            </a:pPr>
            <a:endParaRPr lang="en-US" altLang="en-US" dirty="0"/>
          </a:p>
          <a:p>
            <a:pPr marL="0" indent="0" defTabSz="1084046">
              <a:buNone/>
            </a:pPr>
            <a:r>
              <a:rPr lang="en-US" altLang="en-US" dirty="0"/>
              <a:t>Having the clarity of a humane society (which is naturally acceptable to me), helps me in making effort in the family, institution, society</a:t>
            </a:r>
            <a:endParaRPr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13DE523-2281-4AB8-9DEF-E43233FCE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290" name="Title 10">
            <a:extLst>
              <a:ext uri="{FF2B5EF4-FFF2-40B4-BE49-F238E27FC236}">
                <a16:creationId xmlns:a16="http://schemas.microsoft.com/office/drawing/2014/main" id="{EAAB272F-4FF6-4C56-8652-4F6093496C8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39642" indent="-539642" algn="ctr"/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Home Assignment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C98607C-A9B0-4468-B0B8-EBF006020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Home Assignment</a:t>
            </a:r>
            <a:endParaRPr lang="en-US" altLang="en-US"/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379334D2-34A1-4B4A-82C3-B4D2A733D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205" y="609459"/>
            <a:ext cx="12187592" cy="5943812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12.1.</a:t>
            </a:r>
            <a:r>
              <a:rPr lang="en-IN" altLang="en-US" dirty="0"/>
              <a:t> Look at your aspirations and map them to the human goal. What do you conclude from this?</a:t>
            </a:r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12.2.</a:t>
            </a:r>
            <a:r>
              <a:rPr lang="en-IN" altLang="en-US" dirty="0"/>
              <a:t> Evaluate yourself on the 6 common graduate attributes. </a:t>
            </a:r>
          </a:p>
          <a:p>
            <a:pPr marL="0" indent="0">
              <a:buNone/>
              <a:defRPr/>
            </a:pPr>
            <a:r>
              <a:rPr lang="en-IN" altLang="en-US" dirty="0"/>
              <a:t>You can do this exercise at every birthday and write down your progress year after year </a:t>
            </a:r>
          </a:p>
          <a:p>
            <a:pPr marL="0" indent="0">
              <a:buNone/>
              <a:defRPr/>
            </a:pPr>
            <a:endParaRPr lang="en-IN" altLang="en-US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12.3.</a:t>
            </a:r>
            <a:r>
              <a:rPr lang="en-IN" altLang="en-US" dirty="0"/>
              <a:t> Check your list of concerns. What is the root cause? Make a list of 5 things you can do to address the root cause</a:t>
            </a:r>
            <a:endParaRPr lang="en-IN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IN" altLang="en-US">
                <a:solidFill>
                  <a:srgbClr val="FF0000"/>
                </a:solidFill>
              </a:rPr>
              <a:t>12.4.</a:t>
            </a:r>
            <a:r>
              <a:rPr lang="en-IN" altLang="en-US"/>
              <a:t> </a:t>
            </a:r>
            <a:r>
              <a:rPr lang="en-IN" altLang="en-US" dirty="0"/>
              <a:t>During your time in this institution (as a student), list 5 things you can contribute to complement your institution in realising the human goal</a:t>
            </a:r>
            <a:endParaRPr lang="en-IN" dirty="0"/>
          </a:p>
          <a:p>
            <a:pPr marL="0" indent="0">
              <a:buNone/>
              <a:defRPr/>
            </a:pPr>
            <a:endParaRPr lang="en-IN" altLang="en-US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endParaRPr lang="en-IN" altLang="en-US" dirty="0">
              <a:solidFill>
                <a:srgbClr val="FF0000"/>
              </a:solidFill>
            </a:endParaRPr>
          </a:p>
          <a:p>
            <a:pPr lvl="2">
              <a:defRPr/>
            </a:pPr>
            <a:endParaRPr lang="en-I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6E4CB5B-9ABC-4110-B689-E1B5323924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362" name="Title 10">
            <a:extLst>
              <a:ext uri="{FF2B5EF4-FFF2-40B4-BE49-F238E27FC236}">
                <a16:creationId xmlns:a16="http://schemas.microsoft.com/office/drawing/2014/main" id="{1D51030A-A7F1-4A36-BF42-E1451E49BF0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39642" indent="-539642" algn="ctr"/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5E16EA2-B7D3-4B71-B6B2-0917064999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Home Assignments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846C3905-CD33-4A11-ADE2-03A2FFC5967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205" y="609459"/>
            <a:ext cx="12187592" cy="5943812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11.</a:t>
            </a:r>
            <a:r>
              <a:rPr lang="hi-IN" altLang="en-US" dirty="0">
                <a:solidFill>
                  <a:srgbClr val="FF0000"/>
                </a:solidFill>
              </a:rPr>
              <a:t>1</a:t>
            </a:r>
            <a:r>
              <a:rPr lang="en-IN" altLang="en-US" dirty="0">
                <a:solidFill>
                  <a:srgbClr val="FF0000"/>
                </a:solidFill>
              </a:rPr>
              <a:t>. </a:t>
            </a:r>
            <a:r>
              <a:rPr lang="en-IN" altLang="en-US" dirty="0"/>
              <a:t>Suggest ways in which we can develop affection among </a:t>
            </a:r>
          </a:p>
          <a:p>
            <a:pPr marL="1215620" lvl="3" indent="-544107">
              <a:buFont typeface="Symbol" pitchFamily="18" charset="2"/>
              <a:buAutoNum type="alphaLcPeriod"/>
              <a:defRPr/>
            </a:pPr>
            <a:r>
              <a:rPr lang="en-IN" altLang="en-US" sz="2000" dirty="0"/>
              <a:t>Different batches in your institute</a:t>
            </a:r>
          </a:p>
          <a:p>
            <a:pPr marL="1215620" lvl="3" indent="-544107">
              <a:buFont typeface="Symbol" pitchFamily="18" charset="2"/>
              <a:buAutoNum type="alphaLcPeriod"/>
              <a:defRPr/>
            </a:pPr>
            <a:r>
              <a:rPr lang="en-IN" altLang="en-US" sz="2000" dirty="0"/>
              <a:t>Students of the same batch</a:t>
            </a:r>
          </a:p>
          <a:p>
            <a:pPr marL="544107" indent="-544107">
              <a:buFont typeface="Symbol" pitchFamily="18" charset="2"/>
              <a:buAutoNum type="alphaLcPeriod"/>
              <a:defRPr/>
            </a:pPr>
            <a:endParaRPr lang="en-IN" alt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IN" altLang="en-US" dirty="0">
                <a:solidFill>
                  <a:srgbClr val="FF0000"/>
                </a:solidFill>
              </a:rPr>
              <a:t>11.2.</a:t>
            </a:r>
            <a:r>
              <a:rPr lang="en-IN" altLang="en-US" dirty="0"/>
              <a:t> Make a list of people that you take inspiration from. </a:t>
            </a:r>
          </a:p>
          <a:p>
            <a:pPr marL="671513" lvl="3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IN" altLang="en-US" sz="2000" dirty="0"/>
              <a:t> Evaluate if they are living in harmony or making effort to do so</a:t>
            </a:r>
          </a:p>
          <a:p>
            <a:pPr marL="671513" lvl="3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IN" altLang="en-US" sz="2000" dirty="0"/>
              <a:t> Evaluate the feeling you have for them: is it over, under or otherwise evaluation?</a:t>
            </a:r>
          </a:p>
          <a:p>
            <a:pPr marL="671513" lvl="3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IN" altLang="en-US" sz="2000" dirty="0"/>
              <a:t> Evaluate if they are helping others to live in harmony</a:t>
            </a:r>
          </a:p>
          <a:p>
            <a:pPr marL="671513" lvl="3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IN" altLang="en-US" sz="2000" dirty="0"/>
              <a:t> Note a few things that you would you like to learn from them</a:t>
            </a:r>
          </a:p>
          <a:p>
            <a:pPr marL="671513" lvl="3" indent="0">
              <a:lnSpc>
                <a:spcPct val="110000"/>
              </a:lnSpc>
              <a:spcBef>
                <a:spcPts val="0"/>
              </a:spcBef>
              <a:defRPr/>
            </a:pPr>
            <a:r>
              <a:rPr lang="en-IN" altLang="en-US" sz="2000" dirty="0"/>
              <a:t> List a few steps that you need to take to work for excellence</a:t>
            </a:r>
          </a:p>
          <a:p>
            <a:pPr marL="671513" lvl="3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IN" altLang="en-US" sz="2000" dirty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0000"/>
                </a:solidFill>
              </a:rPr>
              <a:t>11.3. </a:t>
            </a:r>
            <a:r>
              <a:rPr lang="en-US" altLang="en-US" dirty="0"/>
              <a:t>Make a list of people in your family, in the college and in the larger society who are directly and indirectly participating in fulfilling your needs.</a:t>
            </a:r>
            <a:r>
              <a:rPr lang="en-IN" alt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IN" altLang="en-US" dirty="0">
                <a:cs typeface="Arial" panose="020B0604020202020204" pitchFamily="34" charset="0"/>
              </a:rPr>
              <a:t>What is your feeling for them, </a:t>
            </a:r>
            <a:r>
              <a:rPr lang="en-IN" altLang="en-US" dirty="0"/>
              <a:t>how</a:t>
            </a:r>
            <a:r>
              <a:rPr lang="en-IN" altLang="en-US" dirty="0">
                <a:cs typeface="Arial" panose="020B0604020202020204" pitchFamily="34" charset="0"/>
              </a:rPr>
              <a:t> is your interaction with them, what is your contribution (in terms of understanding, feeling and physical facility) to them?</a:t>
            </a:r>
          </a:p>
          <a:p>
            <a:pPr>
              <a:buFont typeface="Arial" panose="020B0604020202020204" pitchFamily="34" charset="0"/>
              <a:buNone/>
            </a:pPr>
            <a:endParaRPr lang="en-IN" altLang="en-US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IN" altLang="en-US" dirty="0">
                <a:solidFill>
                  <a:srgbClr val="FF0000"/>
                </a:solidFill>
                <a:cs typeface="Arial" panose="020B0604020202020204" pitchFamily="34" charset="0"/>
              </a:rPr>
              <a:t>11.4.</a:t>
            </a:r>
            <a:r>
              <a:rPr lang="en-IN" altLang="en-US" dirty="0">
                <a:cs typeface="Arial" panose="020B0604020202020204" pitchFamily="34" charset="0"/>
              </a:rPr>
              <a:t> Distinguish between Love and Infatuation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IN" altLang="en-US" dirty="0"/>
              <a:t>	What do you mostly think about? Love or Infatuation (or something else)?</a:t>
            </a:r>
            <a:endParaRPr lang="en-US" altLang="en-US" dirty="0"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IN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B30632-9245-46FC-9658-6FF1B5C9B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Contributing towards fulfilment of a common human goal in the society (institution… state… nation… world)</a:t>
            </a:r>
          </a:p>
        </p:txBody>
      </p:sp>
      <p:sp>
        <p:nvSpPr>
          <p:cNvPr id="3074" name="Title 10">
            <a:extLst>
              <a:ext uri="{FF2B5EF4-FFF2-40B4-BE49-F238E27FC236}">
                <a16:creationId xmlns:a16="http://schemas.microsoft.com/office/drawing/2014/main" id="{7D9EBCD0-1B1C-4930-95B6-18DEE66E6A9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539642" indent="-539642" algn="ctr"/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   UHV-I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Session 12</a:t>
            </a: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299" dirty="0">
                <a:latin typeface="Arial" panose="020B0604020202020204" pitchFamily="34" charset="0"/>
                <a:cs typeface="Arial" panose="020B0604020202020204" pitchFamily="34" charset="0"/>
              </a:rPr>
              <a:t>Understanding Role in Society</a:t>
            </a:r>
          </a:p>
        </p:txBody>
      </p:sp>
    </p:spTree>
    <p:extLst>
      <p:ext uri="{BB962C8B-B14F-4D97-AF65-F5344CB8AC3E}">
        <p14:creationId xmlns:p14="http://schemas.microsoft.com/office/powerpoint/2010/main" val="5048694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21CDCDD-1B1D-4CB0-AA33-448AE6233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Concerns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8BFD-E5EE-4D23-B55D-79B85EDB4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5" y="609459"/>
            <a:ext cx="12187592" cy="5943812"/>
          </a:xfrm>
        </p:spPr>
        <p:txBody>
          <a:bodyPr>
            <a:normAutofit/>
          </a:bodyPr>
          <a:lstStyle/>
          <a:p>
            <a:pPr marL="272037" indent="-272037">
              <a:defRPr/>
            </a:pPr>
            <a:r>
              <a:t>So far, I was protected by my parents. Now I have to face the society all by myself. Will I be able to do it?</a:t>
            </a:r>
          </a:p>
          <a:p>
            <a:pPr marL="272037" indent="-272037">
              <a:defRPr/>
            </a:pPr>
            <a:r>
              <a:t>How can there be communal harmony in the society?</a:t>
            </a:r>
          </a:p>
          <a:p>
            <a:pPr marL="272037" indent="-272037">
              <a:defRPr/>
            </a:pPr>
            <a:r>
              <a:t>How can the society be free of crimes, especially crimes against women?</a:t>
            </a:r>
          </a:p>
          <a:p>
            <a:pPr marL="272037" indent="-272037">
              <a:defRPr/>
            </a:pPr>
            <a:r>
              <a:t>How can I play a vital role in making a corruption free society?</a:t>
            </a:r>
          </a:p>
          <a:p>
            <a:pPr marL="272037" indent="-272037">
              <a:defRPr/>
            </a:pPr>
            <a:r>
              <a:t>There is a vast gap between rich and poor in the society. What could be the solution to this?</a:t>
            </a:r>
          </a:p>
          <a:p>
            <a:pPr marL="272037" indent="-272037">
              <a:defRPr/>
            </a:pPr>
            <a:r>
              <a:t>How do I make my country have better relations with its neighbors?</a:t>
            </a:r>
          </a:p>
          <a:p>
            <a:pPr marL="272037" indent="-272037">
              <a:defRPr/>
            </a:pPr>
            <a:r>
              <a:t>What areas do I pick for innovation and research which can be useful for the society at large?</a:t>
            </a:r>
          </a:p>
          <a:p>
            <a:pPr marL="272037" indent="-272037">
              <a:defRPr/>
            </a:pPr>
            <a:r>
              <a:t>How do I take my parental family and my future family together while on job?</a:t>
            </a:r>
          </a:p>
          <a:p>
            <a:pPr marL="272037" indent="-272037">
              <a:defRPr/>
            </a:pPr>
            <a:r>
              <a:t>Society has various systems: education, health, market, governance, judiciary, media, public services… Can I have a holistic understanding for all these systems and my role therein?</a:t>
            </a:r>
          </a:p>
          <a:p>
            <a:pPr marL="272037" indent="-272037">
              <a:defRPr/>
            </a:pPr>
            <a:r>
              <a:t>…</a:t>
            </a:r>
          </a:p>
          <a:p>
            <a:pPr marL="272037" indent="-272037">
              <a:defRPr/>
            </a:pPr>
            <a:endParaRPr/>
          </a:p>
          <a:p>
            <a:pPr marL="272037" indent="-272037">
              <a:defRPr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479EEEB-C3D5-4C4F-8C57-69A47B806ECA}"/>
              </a:ext>
            </a:extLst>
          </p:cNvPr>
          <p:cNvSpPr/>
          <p:nvPr/>
        </p:nvSpPr>
        <p:spPr>
          <a:xfrm>
            <a:off x="2795557" y="5562600"/>
            <a:ext cx="6600885" cy="91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85" tIns="54393" rIns="108785" bIns="54393" anchor="ctr"/>
          <a:lstStyle/>
          <a:p>
            <a:pPr algn="ctr">
              <a:defRPr/>
            </a:pPr>
            <a:r>
              <a:rPr lang="en-US" sz="2899" dirty="0">
                <a:solidFill>
                  <a:srgbClr val="1E00AA"/>
                </a:solidFill>
              </a:rPr>
              <a:t>If you have any other concerns, </a:t>
            </a:r>
          </a:p>
          <a:p>
            <a:pPr algn="ctr">
              <a:defRPr/>
            </a:pPr>
            <a:r>
              <a:rPr lang="en-US" sz="2899" dirty="0">
                <a:solidFill>
                  <a:srgbClr val="1E00AA"/>
                </a:solidFill>
              </a:rPr>
              <a:t>please feel free to share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F86E650-AEE9-479A-B119-F294F1931E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Present State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E2493647-B0CB-4E52-9A4B-9473710F32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205" y="609459"/>
            <a:ext cx="12187592" cy="5943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defTabSz="1084046"/>
            <a:r>
              <a:rPr altLang="en-US"/>
              <a:t>Many times we work with a limited vision: me, my family, my job, my career, enjoyment at workplace and in family etc.</a:t>
            </a:r>
          </a:p>
          <a:p>
            <a:pPr defTabSz="1084046"/>
            <a:r>
              <a:rPr altLang="en-US"/>
              <a:t>But real life is not just this.</a:t>
            </a:r>
          </a:p>
          <a:p>
            <a:pPr defTabSz="1084046"/>
            <a:r>
              <a:rPr altLang="en-US"/>
              <a:t>In real life, we have to face the society in multiple ways</a:t>
            </a:r>
          </a:p>
          <a:p>
            <a:pPr defTabSz="1084046"/>
            <a:r>
              <a:rPr altLang="en-US"/>
              <a:t>When we do not have a holistic vision of society and we are faced with some disturbing issues, we try to fight against the problems, many times we start feeling lonely</a:t>
            </a:r>
          </a:p>
          <a:p>
            <a:pPr defTabSz="1084046"/>
            <a:r>
              <a:rPr altLang="en-US"/>
              <a:t>Can there be a holistic vision for a harmonious society, a harmonious world?</a:t>
            </a:r>
          </a:p>
          <a:p>
            <a:pPr defTabSz="1084046"/>
            <a:r>
              <a:rPr altLang="en-US"/>
              <a:t>Unless my vision is clear, how do I pick my role in it?</a:t>
            </a:r>
          </a:p>
          <a:p>
            <a:pPr defTabSz="1084046"/>
            <a:endParaRPr altLang="en-US"/>
          </a:p>
          <a:p>
            <a:pPr defTabSz="1084046"/>
            <a:r>
              <a:rPr altLang="en-US"/>
              <a:t>Hence, I need to understand the common goal of human beings living in the society together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34455-07C6-4332-9E55-96C06D88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86400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2B72ECB-7C25-468B-9155-82DCD9065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05" y="76182"/>
            <a:ext cx="12187592" cy="380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Introduction</a:t>
            </a:r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EAB29-6873-44A0-8089-24BAFB082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5" y="609459"/>
            <a:ext cx="12187592" cy="59438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IN" dirty="0"/>
              <a:t>In the previous sessions, we </a:t>
            </a:r>
          </a:p>
          <a:p>
            <a:pPr marL="0" indent="0">
              <a:buNone/>
              <a:defRPr/>
            </a:pPr>
            <a:r>
              <a:rPr lang="en-IN" dirty="0"/>
              <a:t>Discussed about Harmony at the level of Individual and Family</a:t>
            </a:r>
          </a:p>
          <a:p>
            <a:pPr marL="0" indent="0">
              <a:buNone/>
              <a:defRPr/>
            </a:pPr>
            <a:r>
              <a:rPr lang="en-IN" dirty="0"/>
              <a:t>We saw that </a:t>
            </a:r>
            <a:r>
              <a:rPr lang="hi-IN" dirty="0"/>
              <a:t>-</a:t>
            </a:r>
          </a:p>
          <a:p>
            <a:pPr marL="272037" indent="-272037">
              <a:defRPr/>
            </a:pPr>
            <a:r>
              <a:rPr dirty="0"/>
              <a:t>Basic aspiration of every human being is continuity of happiness and prosperity</a:t>
            </a:r>
          </a:p>
          <a:p>
            <a:pPr marL="272037" indent="-272037">
              <a:defRPr/>
            </a:pPr>
            <a:r>
              <a:rPr dirty="0"/>
              <a:t>Trust is the foundation of every relationship</a:t>
            </a:r>
          </a:p>
          <a:p>
            <a:pPr marL="272037" indent="-272037">
              <a:defRPr/>
            </a:pPr>
            <a:r>
              <a:rPr dirty="0"/>
              <a:t>The feeling of </a:t>
            </a:r>
            <a:r>
              <a:rPr b="1" dirty="0">
                <a:solidFill>
                  <a:srgbClr val="1E00AA"/>
                </a:solidFill>
              </a:rPr>
              <a:t>Love is the foundation of Undivided Society</a:t>
            </a:r>
          </a:p>
          <a:p>
            <a:pPr marL="0" indent="0">
              <a:buNone/>
              <a:defRPr/>
            </a:pPr>
            <a:endParaRPr lang="en-IN" dirty="0"/>
          </a:p>
          <a:p>
            <a:pPr marL="0" indent="0">
              <a:buNone/>
              <a:defRPr/>
            </a:pPr>
            <a:r>
              <a:rPr lang="en-IN" dirty="0"/>
              <a:t>If we understand this, then we make effort for it – individually, in the</a:t>
            </a:r>
            <a:r>
              <a:rPr lang="hi-IN" dirty="0"/>
              <a:t> </a:t>
            </a:r>
            <a:r>
              <a:rPr lang="en-IN" dirty="0"/>
              <a:t>family and in the larger society</a:t>
            </a:r>
          </a:p>
          <a:p>
            <a:pPr marL="0" indent="0">
              <a:buNone/>
              <a:defRPr/>
            </a:pPr>
            <a:endParaRPr lang="en-IN" dirty="0"/>
          </a:p>
          <a:p>
            <a:pPr marL="0" indent="0" algn="just">
              <a:buNone/>
              <a:defRPr/>
            </a:pPr>
            <a:endParaRPr dirty="0"/>
          </a:p>
          <a:p>
            <a:pPr marL="0" indent="0" algn="just">
              <a:buNone/>
              <a:defRPr/>
            </a:pPr>
            <a:endParaRPr dirty="0"/>
          </a:p>
          <a:p>
            <a:pPr marL="0" indent="0" algn="just">
              <a:buNone/>
              <a:defRPr/>
            </a:pPr>
            <a:r>
              <a:rPr dirty="0"/>
              <a:t>In this session, we want to explore the </a:t>
            </a:r>
            <a:r>
              <a:rPr b="1" dirty="0">
                <a:solidFill>
                  <a:srgbClr val="1E00AA"/>
                </a:solidFill>
              </a:rPr>
              <a:t>goal of human being living in society</a:t>
            </a:r>
            <a:r>
              <a:rPr dirty="0"/>
              <a:t>, so that desirable systems required for it may be developed and effectively implemented (to be explored in subsequent UHV courses).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6AE765B-AEEA-4F65-8D9F-84F036AD1C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What is Society and Where are we today?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82C3EAE8-E499-499D-8F70-4C169C30B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Families living together, in a relationship of mutual fulfillment</a:t>
            </a:r>
          </a:p>
          <a:p>
            <a:pPr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(common goal)</a:t>
            </a:r>
          </a:p>
          <a:p>
            <a:pPr>
              <a:buFont typeface="Symbol" pitchFamily="18" charset="2"/>
              <a:buNone/>
              <a:defRPr/>
            </a:pPr>
            <a:r>
              <a:rPr b="1" dirty="0">
                <a:latin typeface="Arial" charset="0"/>
                <a:cs typeface="Arial" charset="0"/>
              </a:rPr>
              <a:t>Society</a:t>
            </a:r>
            <a:endParaRPr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endParaRPr dirty="0">
              <a:latin typeface="Arial" charset="0"/>
              <a:cs typeface="Arial" charset="0"/>
            </a:endParaRP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People living together, but not in relationship of mutual fulfillment 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(differing goals)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b="1" dirty="0">
                <a:latin typeface="Arial" charset="0"/>
                <a:cs typeface="Arial" charset="0"/>
              </a:rPr>
              <a:t>Crowd</a:t>
            </a:r>
            <a:endParaRPr dirty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dirty="0">
              <a:latin typeface="Arial" charset="0"/>
              <a:cs typeface="Arial" charset="0"/>
            </a:endParaRP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People living separately, in opposition / struggle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(conflicting goals)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b="1" dirty="0">
                <a:latin typeface="Arial" charset="0"/>
                <a:cs typeface="Arial" charset="0"/>
              </a:rPr>
              <a:t>Battlefield</a:t>
            </a:r>
          </a:p>
          <a:p>
            <a:pPr marL="457200" indent="-457200">
              <a:buFont typeface="Symbol" pitchFamily="18" charset="2"/>
              <a:buNone/>
              <a:defRPr/>
            </a:pPr>
            <a:endParaRPr b="1" dirty="0">
              <a:latin typeface="Arial" charset="0"/>
              <a:cs typeface="Arial" charset="0"/>
            </a:endParaRPr>
          </a:p>
          <a:p>
            <a:pPr marL="457200" indent="-457200">
              <a:buFont typeface="Symbol" pitchFamily="18" charset="2"/>
              <a:buNone/>
              <a:defRPr/>
            </a:pPr>
            <a:endParaRPr b="1" dirty="0">
              <a:latin typeface="Arial" charset="0"/>
              <a:cs typeface="Arial" charset="0"/>
            </a:endParaRPr>
          </a:p>
          <a:p>
            <a:pPr marL="457200" indent="-457200">
              <a:buFont typeface="Symbol" pitchFamily="18" charset="2"/>
              <a:buNone/>
              <a:defRPr/>
            </a:pPr>
            <a:r>
              <a:rPr b="1" dirty="0">
                <a:latin typeface="Arial" charset="0"/>
                <a:cs typeface="Arial" charset="0"/>
              </a:rPr>
              <a:t>We will explore harmony in society</a:t>
            </a:r>
            <a:r>
              <a:rPr dirty="0">
                <a:latin typeface="Arial" charset="0"/>
                <a:cs typeface="Arial" charset="0"/>
              </a:rPr>
              <a:t> – 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The base of harmony in society  is harmony in family </a:t>
            </a:r>
          </a:p>
          <a:p>
            <a:pPr marL="457200" indent="-457200">
              <a:buFont typeface="Symbol" pitchFamily="18" charset="2"/>
              <a:buNone/>
              <a:defRPr/>
            </a:pPr>
            <a:r>
              <a:rPr dirty="0">
                <a:latin typeface="Arial" charset="0"/>
                <a:cs typeface="Arial" charset="0"/>
              </a:rPr>
              <a:t>for which the base is harmony in human being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991A446A-6721-42F4-A926-84A2546A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23537" r="20900" b="12950"/>
          <a:stretch>
            <a:fillRect/>
          </a:stretch>
        </p:blipFill>
        <p:spPr bwMode="auto">
          <a:xfrm>
            <a:off x="11141075" y="5486400"/>
            <a:ext cx="1050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D3CC9DE-2016-4BBE-A4F5-491115BBE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121920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Society</a:t>
            </a:r>
            <a:endParaRPr lang="en-US" altLang="en-US"/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6BF075E5-D4CC-4932-9514-85B8E8CD388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/>
              <a:t>Society is composed of many families living together making a collective effort for a common goal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/>
              <a:t>With clarity, commitment and collective effort for the common human goal, a humane society can be realised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/>
              <a:t>A humane society is the result of collective effort for the common human goal. This can happen only with clarity and commitment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r>
              <a:rPr lang="en-IN" altLang="en-US" dirty="0"/>
              <a:t>If we do not have a common goal, or If we are not contributing towards the fulfilment of the common goal, in the society, we can’t expect a humane society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0" indent="0">
              <a:buFont typeface="Symbol" pitchFamily="18" charset="2"/>
              <a:buNone/>
              <a:defRPr/>
            </a:pPr>
            <a:endParaRPr lang="en-IN" altLang="en-US" dirty="0"/>
          </a:p>
          <a:p>
            <a:pPr marL="457200" indent="-457200">
              <a:buFont typeface="Symbol" pitchFamily="18" charset="2"/>
              <a:buNone/>
              <a:defRPr/>
            </a:pPr>
            <a:r>
              <a:rPr lang="en-IN" altLang="en-US" dirty="0"/>
              <a:t>We will explore: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altLang="en-US" dirty="0"/>
              <a:t>Goal of human being living in society (human goal)</a:t>
            </a: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en-IN" altLang="en-US" dirty="0"/>
              <a:t>The dimensions or systems required to achieve the human goal</a:t>
            </a:r>
            <a:endParaRPr lang="en-IN" altLang="en-US" dirty="0">
              <a:latin typeface="Kruti Dev 010" pitchFamily="2" charset="0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  <a:defRPr/>
            </a:pPr>
            <a:r>
              <a:rPr lang="en-IN" altLang="en-US" dirty="0"/>
              <a:t>Scope of the systems (in lecture 18)</a:t>
            </a:r>
            <a:endParaRPr lang="en-IN" altLang="en-US" sz="2400" baseline="30000" dirty="0">
              <a:latin typeface="Kruti Dev 010" pitchFamily="2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3333</Words>
  <Application>Microsoft Office PowerPoint</Application>
  <PresentationFormat>Widescreen</PresentationFormat>
  <Paragraphs>618</Paragraphs>
  <Slides>29</Slides>
  <Notes>13</Notes>
  <HiddenSlides>12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Kokila</vt:lpstr>
      <vt:lpstr>Kruti Dev 010</vt:lpstr>
      <vt:lpstr>Kruti Dev 042</vt:lpstr>
      <vt:lpstr>Symbol</vt:lpstr>
      <vt:lpstr>Wingdings</vt:lpstr>
      <vt:lpstr>UHV Theme 2022</vt:lpstr>
      <vt:lpstr>   UHV-I Session 12   Understanding Role in Society</vt:lpstr>
      <vt:lpstr>Interaction Before Main Session</vt:lpstr>
      <vt:lpstr>Home Assignments</vt:lpstr>
      <vt:lpstr>   UHV-I Session 12   Understanding Role in Society</vt:lpstr>
      <vt:lpstr>Concerns</vt:lpstr>
      <vt:lpstr>Present State</vt:lpstr>
      <vt:lpstr>Introduction</vt:lpstr>
      <vt:lpstr>What is Society and Where are we today?</vt:lpstr>
      <vt:lpstr>Society</vt:lpstr>
      <vt:lpstr>Harmony in the Society (lekt esa O;oLFkk)</vt:lpstr>
      <vt:lpstr>Current State – Have we understood our Goal?</vt:lpstr>
      <vt:lpstr>What are we Actually Making Effort for? </vt:lpstr>
      <vt:lpstr>Harmony in the Society (lekt esa O;oLFkk)</vt:lpstr>
      <vt:lpstr>Systems / Dimensions Essential to Achieve Human Goal</vt:lpstr>
      <vt:lpstr>Education-Sanskar is Fundamental in Progressing towards the Human Goal</vt:lpstr>
      <vt:lpstr>Expected Outcome: Graduate with Values and Skills (Indicators of Full Human Potential)</vt:lpstr>
      <vt:lpstr>शिक्षा के लिए विषय (और छात्र प्रेरण कार्यक्रम)  heme for Education (and the Student Induction Program)</vt:lpstr>
      <vt:lpstr>Harmony in the Society (lekt esa O;oLFkk)</vt:lpstr>
      <vt:lpstr>Education-Sanskar</vt:lpstr>
      <vt:lpstr>Development – In an environment of Relationship</vt:lpstr>
      <vt:lpstr>“Development” – In an environment of Domination</vt:lpstr>
      <vt:lpstr>Process of Development – Relationship   Process of Development – Domination </vt:lpstr>
      <vt:lpstr>Harmony in the Society: Order, from Family Order to World Family Order – Humane Society</vt:lpstr>
      <vt:lpstr>PowerPoint Presentation</vt:lpstr>
      <vt:lpstr>Sum Up</vt:lpstr>
      <vt:lpstr>Sum Up</vt:lpstr>
      <vt:lpstr>Home Assignment</vt:lpstr>
      <vt:lpstr>Home Assignment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2025-08-02T05:27:31Z</dcterms:modified>
</cp:coreProperties>
</file>